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7010400" cy="92964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3824" userDrawn="1">
          <p15:clr>
            <a:srgbClr val="A4A3A4"/>
          </p15:clr>
        </p15:guide>
        <p15:guide id="2" pos="13924" userDrawn="1">
          <p15:clr>
            <a:srgbClr val="A4A3A4"/>
          </p15:clr>
        </p15:guide>
        <p15:guide id="3" orient="horz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13" autoAdjust="0"/>
    <p:restoredTop sz="94660" autoAdjust="0"/>
  </p:normalViewPr>
  <p:slideViewPr>
    <p:cSldViewPr snapToGrid="0">
      <p:cViewPr varScale="1">
        <p:scale>
          <a:sx n="16" d="100"/>
          <a:sy n="16" d="100"/>
        </p:scale>
        <p:origin x="816" y="6"/>
      </p:cViewPr>
      <p:guideLst>
        <p:guide pos="13824"/>
        <p:guide pos="13924"/>
        <p:guide orient="horz"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0" d="100"/>
          <a:sy n="70" d="100"/>
        </p:scale>
        <p:origin x="324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CD880E-3BE4-4071-A9FC-92FD8C5386B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6F8381-B9D3-4672-846E-716F4ECCD7B5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4800" dirty="0"/>
            <a:t>Introductory Pharmacy Practice Experience (IPPE)</a:t>
          </a:r>
        </a:p>
        <a:p>
          <a:r>
            <a:rPr lang="en-US" sz="4800" dirty="0">
              <a:solidFill>
                <a:schemeClr val="accent1"/>
              </a:solidFill>
            </a:rPr>
            <a:t>Advanced Pharmacy Practice Experience (APPE</a:t>
          </a:r>
          <a:r>
            <a:rPr lang="en-US" sz="4400" dirty="0">
              <a:solidFill>
                <a:schemeClr val="accent1"/>
              </a:solidFill>
            </a:rPr>
            <a:t>)</a:t>
          </a:r>
        </a:p>
      </dgm:t>
    </dgm:pt>
    <dgm:pt modelId="{E4376FAB-FF0D-4D10-A4C7-11B264F76649}" type="parTrans" cxnId="{E08ACDB6-B880-4B36-B346-F5D42ABAA2BF}">
      <dgm:prSet/>
      <dgm:spPr/>
      <dgm:t>
        <a:bodyPr/>
        <a:lstStyle/>
        <a:p>
          <a:endParaRPr lang="en-US"/>
        </a:p>
      </dgm:t>
    </dgm:pt>
    <dgm:pt modelId="{FB8EEFD1-7289-4915-BF01-DAAA97A1C50A}" type="sibTrans" cxnId="{E08ACDB6-B880-4B36-B346-F5D42ABAA2BF}">
      <dgm:prSet/>
      <dgm:spPr/>
      <dgm:t>
        <a:bodyPr/>
        <a:lstStyle/>
        <a:p>
          <a:endParaRPr lang="en-US"/>
        </a:p>
      </dgm:t>
    </dgm:pt>
    <dgm:pt modelId="{7FCC00FF-1D3C-445E-94A1-86B14FAA982E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4600" dirty="0"/>
            <a:t>P1-</a:t>
          </a:r>
          <a:r>
            <a:rPr lang="en-US" sz="4600" baseline="0" dirty="0"/>
            <a:t> IPPE: </a:t>
          </a:r>
        </a:p>
        <a:p>
          <a:r>
            <a:rPr lang="en-US" sz="4600" dirty="0"/>
            <a:t>Chain or independent Pharmacy</a:t>
          </a:r>
          <a:endParaRPr lang="en-US" sz="4400" dirty="0"/>
        </a:p>
      </dgm:t>
    </dgm:pt>
    <dgm:pt modelId="{A14917DC-5B9A-486A-B747-0E174F184E15}" type="parTrans" cxnId="{7531C6BD-17CC-4242-B943-BA11772761C2}">
      <dgm:prSet/>
      <dgm:spPr/>
      <dgm:t>
        <a:bodyPr/>
        <a:lstStyle/>
        <a:p>
          <a:endParaRPr lang="en-US"/>
        </a:p>
      </dgm:t>
    </dgm:pt>
    <dgm:pt modelId="{745FF073-F8E3-4253-AB51-A2096A805328}" type="sibTrans" cxnId="{7531C6BD-17CC-4242-B943-BA11772761C2}">
      <dgm:prSet/>
      <dgm:spPr/>
      <dgm:t>
        <a:bodyPr/>
        <a:lstStyle/>
        <a:p>
          <a:endParaRPr lang="en-US"/>
        </a:p>
      </dgm:t>
    </dgm:pt>
    <dgm:pt modelId="{8A2A4952-6ED5-48AB-8862-EAB6EC562D8B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/>
            <a:t>P4: Nine one month rotations in a variety of settings </a:t>
          </a:r>
        </a:p>
      </dgm:t>
    </dgm:pt>
    <dgm:pt modelId="{BABC33DE-FCDC-4848-97C5-4BBF5544E947}" type="parTrans" cxnId="{41382B07-8D12-42F9-BE34-52EAA27C078D}">
      <dgm:prSet/>
      <dgm:spPr/>
      <dgm:t>
        <a:bodyPr/>
        <a:lstStyle/>
        <a:p>
          <a:endParaRPr lang="en-US"/>
        </a:p>
      </dgm:t>
    </dgm:pt>
    <dgm:pt modelId="{EAEE2C9D-A789-4777-B958-E1CA46F5A452}" type="sibTrans" cxnId="{41382B07-8D12-42F9-BE34-52EAA27C078D}">
      <dgm:prSet/>
      <dgm:spPr/>
      <dgm:t>
        <a:bodyPr/>
        <a:lstStyle/>
        <a:p>
          <a:endParaRPr lang="en-US"/>
        </a:p>
      </dgm:t>
    </dgm:pt>
    <dgm:pt modelId="{E488F269-45EA-459C-BE28-55A0B47E220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P3- IPPE: Focused Service Learning</a:t>
          </a:r>
        </a:p>
      </dgm:t>
    </dgm:pt>
    <dgm:pt modelId="{B3145FF0-E115-4FF1-A593-A5D309D7527C}" type="parTrans" cxnId="{71D2BECE-6535-4544-BBA0-CA14E8E79F3B}">
      <dgm:prSet/>
      <dgm:spPr/>
      <dgm:t>
        <a:bodyPr/>
        <a:lstStyle/>
        <a:p>
          <a:endParaRPr lang="en-US"/>
        </a:p>
      </dgm:t>
    </dgm:pt>
    <dgm:pt modelId="{AE5B3AC7-C589-46BD-B171-706075166834}" type="sibTrans" cxnId="{71D2BECE-6535-4544-BBA0-CA14E8E79F3B}">
      <dgm:prSet/>
      <dgm:spPr/>
      <dgm:t>
        <a:bodyPr/>
        <a:lstStyle/>
        <a:p>
          <a:endParaRPr lang="en-US"/>
        </a:p>
      </dgm:t>
    </dgm:pt>
    <dgm:pt modelId="{23184BD9-EB06-4399-93FB-F8F074446AD8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4600" dirty="0"/>
            <a:t>P2- IPPE:</a:t>
          </a:r>
        </a:p>
        <a:p>
          <a:r>
            <a:rPr lang="en-US" sz="4600" dirty="0"/>
            <a:t>Hospital</a:t>
          </a:r>
        </a:p>
        <a:p>
          <a:r>
            <a:rPr lang="en-US" sz="4600" dirty="0"/>
            <a:t>Pharmacy </a:t>
          </a:r>
        </a:p>
      </dgm:t>
    </dgm:pt>
    <dgm:pt modelId="{05F0C943-FAAE-42CE-82A8-5202B7A4A406}" type="sibTrans" cxnId="{B52BE5FC-9B5B-4E6F-B73A-30F46CC7B035}">
      <dgm:prSet/>
      <dgm:spPr/>
      <dgm:t>
        <a:bodyPr/>
        <a:lstStyle/>
        <a:p>
          <a:endParaRPr lang="en-US"/>
        </a:p>
      </dgm:t>
    </dgm:pt>
    <dgm:pt modelId="{4B694EFC-E1A1-4203-A236-EFDAB89D1423}" type="parTrans" cxnId="{B52BE5FC-9B5B-4E6F-B73A-30F46CC7B035}">
      <dgm:prSet/>
      <dgm:spPr/>
      <dgm:t>
        <a:bodyPr/>
        <a:lstStyle/>
        <a:p>
          <a:endParaRPr lang="en-US"/>
        </a:p>
      </dgm:t>
    </dgm:pt>
    <dgm:pt modelId="{B7969773-E079-4189-93AD-244EB5545C75}" type="pres">
      <dgm:prSet presAssocID="{59CD880E-3BE4-4071-A9FC-92FD8C5386B6}" presName="composite" presStyleCnt="0">
        <dgm:presLayoutVars>
          <dgm:chMax val="1"/>
          <dgm:dir/>
          <dgm:resizeHandles val="exact"/>
        </dgm:presLayoutVars>
      </dgm:prSet>
      <dgm:spPr/>
    </dgm:pt>
    <dgm:pt modelId="{4951E195-AC4D-4AD7-A168-DDEFB3A36DFC}" type="pres">
      <dgm:prSet presAssocID="{7E6F8381-B9D3-4672-846E-716F4ECCD7B5}" presName="roof" presStyleLbl="dkBgShp" presStyleIdx="0" presStyleCnt="2" custLinFactNeighborX="-5261" custLinFactNeighborY="6204"/>
      <dgm:spPr/>
    </dgm:pt>
    <dgm:pt modelId="{704358C9-EC7A-4A3A-BA9B-04B1EFA18D2F}" type="pres">
      <dgm:prSet presAssocID="{7E6F8381-B9D3-4672-846E-716F4ECCD7B5}" presName="pillars" presStyleCnt="0"/>
      <dgm:spPr/>
    </dgm:pt>
    <dgm:pt modelId="{4E4E389A-6A58-4977-9228-8BCAF17BF9C3}" type="pres">
      <dgm:prSet presAssocID="{7E6F8381-B9D3-4672-846E-716F4ECCD7B5}" presName="pillar1" presStyleLbl="node1" presStyleIdx="0" presStyleCnt="4" custScaleX="127437" custLinFactNeighborX="-3240" custLinFactNeighborY="938">
        <dgm:presLayoutVars>
          <dgm:bulletEnabled val="1"/>
        </dgm:presLayoutVars>
      </dgm:prSet>
      <dgm:spPr/>
    </dgm:pt>
    <dgm:pt modelId="{3E429395-97E7-4D80-B478-2F1ED107117F}" type="pres">
      <dgm:prSet presAssocID="{23184BD9-EB06-4399-93FB-F8F074446AD8}" presName="pillarX" presStyleLbl="node1" presStyleIdx="1" presStyleCnt="4">
        <dgm:presLayoutVars>
          <dgm:bulletEnabled val="1"/>
        </dgm:presLayoutVars>
      </dgm:prSet>
      <dgm:spPr/>
    </dgm:pt>
    <dgm:pt modelId="{14D8DCFC-C79D-4B2F-931D-7CDFA3737FFD}" type="pres">
      <dgm:prSet presAssocID="{E488F269-45EA-459C-BE28-55A0B47E2208}" presName="pillarX" presStyleLbl="node1" presStyleIdx="2" presStyleCnt="4">
        <dgm:presLayoutVars>
          <dgm:bulletEnabled val="1"/>
        </dgm:presLayoutVars>
      </dgm:prSet>
      <dgm:spPr/>
    </dgm:pt>
    <dgm:pt modelId="{DB266A71-9C90-45A9-B9C2-2CBCCDD9E0F9}" type="pres">
      <dgm:prSet presAssocID="{8A2A4952-6ED5-48AB-8862-EAB6EC562D8B}" presName="pillarX" presStyleLbl="node1" presStyleIdx="3" presStyleCnt="4">
        <dgm:presLayoutVars>
          <dgm:bulletEnabled val="1"/>
        </dgm:presLayoutVars>
      </dgm:prSet>
      <dgm:spPr/>
    </dgm:pt>
    <dgm:pt modelId="{551ED41D-2937-4443-80B2-92A551AFD041}" type="pres">
      <dgm:prSet presAssocID="{7E6F8381-B9D3-4672-846E-716F4ECCD7B5}" presName="base" presStyleLbl="dkBgShp" presStyleIdx="1" presStyleCnt="2" custScaleX="100000" custScaleY="142151" custLinFactNeighborX="1542" custLinFactNeighborY="39873"/>
      <dgm:spPr>
        <a:solidFill>
          <a:schemeClr val="accent3">
            <a:lumMod val="75000"/>
          </a:schemeClr>
        </a:solidFill>
      </dgm:spPr>
    </dgm:pt>
  </dgm:ptLst>
  <dgm:cxnLst>
    <dgm:cxn modelId="{41382B07-8D12-42F9-BE34-52EAA27C078D}" srcId="{7E6F8381-B9D3-4672-846E-716F4ECCD7B5}" destId="{8A2A4952-6ED5-48AB-8862-EAB6EC562D8B}" srcOrd="3" destOrd="0" parTransId="{BABC33DE-FCDC-4848-97C5-4BBF5544E947}" sibTransId="{EAEE2C9D-A789-4777-B958-E1CA46F5A452}"/>
    <dgm:cxn modelId="{132E372B-8853-4AD9-9304-A65D56506AD0}" type="presOf" srcId="{59CD880E-3BE4-4071-A9FC-92FD8C5386B6}" destId="{B7969773-E079-4189-93AD-244EB5545C75}" srcOrd="0" destOrd="0" presId="urn:microsoft.com/office/officeart/2005/8/layout/hList3"/>
    <dgm:cxn modelId="{343FF168-CD47-4FC7-B619-7F9A6F787C95}" type="presOf" srcId="{7FCC00FF-1D3C-445E-94A1-86B14FAA982E}" destId="{4E4E389A-6A58-4977-9228-8BCAF17BF9C3}" srcOrd="0" destOrd="0" presId="urn:microsoft.com/office/officeart/2005/8/layout/hList3"/>
    <dgm:cxn modelId="{EB336F57-1421-4C70-8CAD-2B763BB8726C}" type="presOf" srcId="{23184BD9-EB06-4399-93FB-F8F074446AD8}" destId="{3E429395-97E7-4D80-B478-2F1ED107117F}" srcOrd="0" destOrd="0" presId="urn:microsoft.com/office/officeart/2005/8/layout/hList3"/>
    <dgm:cxn modelId="{8877E47B-B591-49FC-A3DB-D392FCEA865A}" type="presOf" srcId="{8A2A4952-6ED5-48AB-8862-EAB6EC562D8B}" destId="{DB266A71-9C90-45A9-B9C2-2CBCCDD9E0F9}" srcOrd="0" destOrd="0" presId="urn:microsoft.com/office/officeart/2005/8/layout/hList3"/>
    <dgm:cxn modelId="{BF875B8F-0B12-4E13-A981-65A3D139AF5D}" type="presOf" srcId="{7E6F8381-B9D3-4672-846E-716F4ECCD7B5}" destId="{4951E195-AC4D-4AD7-A168-DDEFB3A36DFC}" srcOrd="0" destOrd="0" presId="urn:microsoft.com/office/officeart/2005/8/layout/hList3"/>
    <dgm:cxn modelId="{E08ACDB6-B880-4B36-B346-F5D42ABAA2BF}" srcId="{59CD880E-3BE4-4071-A9FC-92FD8C5386B6}" destId="{7E6F8381-B9D3-4672-846E-716F4ECCD7B5}" srcOrd="0" destOrd="0" parTransId="{E4376FAB-FF0D-4D10-A4C7-11B264F76649}" sibTransId="{FB8EEFD1-7289-4915-BF01-DAAA97A1C50A}"/>
    <dgm:cxn modelId="{7531C6BD-17CC-4242-B943-BA11772761C2}" srcId="{7E6F8381-B9D3-4672-846E-716F4ECCD7B5}" destId="{7FCC00FF-1D3C-445E-94A1-86B14FAA982E}" srcOrd="0" destOrd="0" parTransId="{A14917DC-5B9A-486A-B747-0E174F184E15}" sibTransId="{745FF073-F8E3-4253-AB51-A2096A805328}"/>
    <dgm:cxn modelId="{286B91C9-C00F-419E-B0D8-11CA451D65B0}" type="presOf" srcId="{E488F269-45EA-459C-BE28-55A0B47E2208}" destId="{14D8DCFC-C79D-4B2F-931D-7CDFA3737FFD}" srcOrd="0" destOrd="0" presId="urn:microsoft.com/office/officeart/2005/8/layout/hList3"/>
    <dgm:cxn modelId="{71D2BECE-6535-4544-BBA0-CA14E8E79F3B}" srcId="{7E6F8381-B9D3-4672-846E-716F4ECCD7B5}" destId="{E488F269-45EA-459C-BE28-55A0B47E2208}" srcOrd="2" destOrd="0" parTransId="{B3145FF0-E115-4FF1-A593-A5D309D7527C}" sibTransId="{AE5B3AC7-C589-46BD-B171-706075166834}"/>
    <dgm:cxn modelId="{B52BE5FC-9B5B-4E6F-B73A-30F46CC7B035}" srcId="{7E6F8381-B9D3-4672-846E-716F4ECCD7B5}" destId="{23184BD9-EB06-4399-93FB-F8F074446AD8}" srcOrd="1" destOrd="0" parTransId="{4B694EFC-E1A1-4203-A236-EFDAB89D1423}" sibTransId="{05F0C943-FAAE-42CE-82A8-5202B7A4A406}"/>
    <dgm:cxn modelId="{E22E18AA-5EED-4AFD-BE1F-B86A3BEA2BEB}" type="presParOf" srcId="{B7969773-E079-4189-93AD-244EB5545C75}" destId="{4951E195-AC4D-4AD7-A168-DDEFB3A36DFC}" srcOrd="0" destOrd="0" presId="urn:microsoft.com/office/officeart/2005/8/layout/hList3"/>
    <dgm:cxn modelId="{E705BE64-50E8-4E00-BD03-09DB56C76961}" type="presParOf" srcId="{B7969773-E079-4189-93AD-244EB5545C75}" destId="{704358C9-EC7A-4A3A-BA9B-04B1EFA18D2F}" srcOrd="1" destOrd="0" presId="urn:microsoft.com/office/officeart/2005/8/layout/hList3"/>
    <dgm:cxn modelId="{D422D26B-1014-4482-AFA5-FBA4AC1912C7}" type="presParOf" srcId="{704358C9-EC7A-4A3A-BA9B-04B1EFA18D2F}" destId="{4E4E389A-6A58-4977-9228-8BCAF17BF9C3}" srcOrd="0" destOrd="0" presId="urn:microsoft.com/office/officeart/2005/8/layout/hList3"/>
    <dgm:cxn modelId="{215D6924-BDF7-49EC-BBBA-3933EBCA048A}" type="presParOf" srcId="{704358C9-EC7A-4A3A-BA9B-04B1EFA18D2F}" destId="{3E429395-97E7-4D80-B478-2F1ED107117F}" srcOrd="1" destOrd="0" presId="urn:microsoft.com/office/officeart/2005/8/layout/hList3"/>
    <dgm:cxn modelId="{E8A4AD2C-F7ED-4AA6-B684-BB23B2C59D55}" type="presParOf" srcId="{704358C9-EC7A-4A3A-BA9B-04B1EFA18D2F}" destId="{14D8DCFC-C79D-4B2F-931D-7CDFA3737FFD}" srcOrd="2" destOrd="0" presId="urn:microsoft.com/office/officeart/2005/8/layout/hList3"/>
    <dgm:cxn modelId="{1D56F455-F02E-4FE5-9927-FE95DAB111B4}" type="presParOf" srcId="{704358C9-EC7A-4A3A-BA9B-04B1EFA18D2F}" destId="{DB266A71-9C90-45A9-B9C2-2CBCCDD9E0F9}" srcOrd="3" destOrd="0" presId="urn:microsoft.com/office/officeart/2005/8/layout/hList3"/>
    <dgm:cxn modelId="{881ED60C-4DE6-45D3-9D53-D1E622226C9F}" type="presParOf" srcId="{B7969773-E079-4189-93AD-244EB5545C75}" destId="{551ED41D-2937-4443-80B2-92A551AFD04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19BC93-C723-45FA-8249-D86F92B6604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9F9708-9D35-4046-A6E2-170764EFBC3F}">
      <dgm:prSet phldrT="[Text]"/>
      <dgm:spPr>
        <a:solidFill>
          <a:schemeClr val="accent2"/>
        </a:solidFill>
      </dgm:spPr>
      <dgm:t>
        <a:bodyPr/>
        <a:lstStyle/>
        <a:p>
          <a:endParaRPr lang="en-US" dirty="0"/>
        </a:p>
      </dgm:t>
    </dgm:pt>
    <dgm:pt modelId="{7A205744-E365-4FAF-851D-BDD06886181D}" type="parTrans" cxnId="{9CB9AA3F-DD30-4D92-97A7-F0456EE31306}">
      <dgm:prSet/>
      <dgm:spPr/>
      <dgm:t>
        <a:bodyPr/>
        <a:lstStyle/>
        <a:p>
          <a:endParaRPr lang="en-US"/>
        </a:p>
      </dgm:t>
    </dgm:pt>
    <dgm:pt modelId="{63C36B6A-A6FE-48A5-AED0-54342B6ECC2E}" type="sibTrans" cxnId="{9CB9AA3F-DD30-4D92-97A7-F0456EE31306}">
      <dgm:prSet/>
      <dgm:spPr/>
      <dgm:t>
        <a:bodyPr/>
        <a:lstStyle/>
        <a:p>
          <a:endParaRPr lang="en-US" dirty="0"/>
        </a:p>
      </dgm:t>
    </dgm:pt>
    <dgm:pt modelId="{F3BA2FE4-0D2F-4B37-88A2-7E62AC093567}">
      <dgm:prSet phldrT="[Text]"/>
      <dgm:spPr>
        <a:solidFill>
          <a:schemeClr val="accent2"/>
        </a:solidFill>
      </dgm:spPr>
      <dgm:t>
        <a:bodyPr/>
        <a:lstStyle/>
        <a:p>
          <a:endParaRPr lang="en-US" dirty="0"/>
        </a:p>
      </dgm:t>
    </dgm:pt>
    <dgm:pt modelId="{EFFC38C9-D25A-48C6-852C-2CC37A09CB45}" type="parTrans" cxnId="{EE3752BB-477C-4C97-BD1D-D99C24B0380D}">
      <dgm:prSet/>
      <dgm:spPr/>
      <dgm:t>
        <a:bodyPr/>
        <a:lstStyle/>
        <a:p>
          <a:endParaRPr lang="en-US"/>
        </a:p>
      </dgm:t>
    </dgm:pt>
    <dgm:pt modelId="{1F2C23A1-4295-4010-99FA-9356F81DB0BA}" type="sibTrans" cxnId="{EE3752BB-477C-4C97-BD1D-D99C24B0380D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E61114AF-94D6-4130-9597-D1FD4032457B}">
      <dgm:prSet phldrT="[Text]"/>
      <dgm:spPr>
        <a:solidFill>
          <a:schemeClr val="accent2"/>
        </a:solidFill>
      </dgm:spPr>
      <dgm:t>
        <a:bodyPr/>
        <a:lstStyle/>
        <a:p>
          <a:endParaRPr lang="en-US" b="0" dirty="0"/>
        </a:p>
      </dgm:t>
    </dgm:pt>
    <dgm:pt modelId="{F60726B7-2469-484A-ABC4-9499344F6339}" type="parTrans" cxnId="{E2AEA439-3A4A-4B29-97D4-B42EEE338F8A}">
      <dgm:prSet/>
      <dgm:spPr/>
      <dgm:t>
        <a:bodyPr/>
        <a:lstStyle/>
        <a:p>
          <a:endParaRPr lang="en-US"/>
        </a:p>
      </dgm:t>
    </dgm:pt>
    <dgm:pt modelId="{B2C2B84A-2C1A-4B41-9EA4-D42199A86081}" type="sibTrans" cxnId="{E2AEA439-3A4A-4B29-97D4-B42EEE338F8A}">
      <dgm:prSet/>
      <dgm:spPr/>
      <dgm:t>
        <a:bodyPr/>
        <a:lstStyle/>
        <a:p>
          <a:endParaRPr lang="en-US"/>
        </a:p>
      </dgm:t>
    </dgm:pt>
    <dgm:pt modelId="{5B464E45-4AB2-4BC1-8821-2F9F31B1E6F2}">
      <dgm:prSet/>
      <dgm:spPr>
        <a:solidFill>
          <a:schemeClr val="accent2"/>
        </a:solidFill>
      </dgm:spPr>
      <dgm:t>
        <a:bodyPr/>
        <a:lstStyle/>
        <a:p>
          <a:endParaRPr lang="en-US" b="1" dirty="0"/>
        </a:p>
      </dgm:t>
    </dgm:pt>
    <dgm:pt modelId="{C6BD3E20-DEEB-418C-A4B8-F4C0068EC64F}" type="parTrans" cxnId="{EC34613C-CF1F-486A-BE77-5DAC8665C214}">
      <dgm:prSet/>
      <dgm:spPr/>
      <dgm:t>
        <a:bodyPr/>
        <a:lstStyle/>
        <a:p>
          <a:endParaRPr lang="en-US"/>
        </a:p>
      </dgm:t>
    </dgm:pt>
    <dgm:pt modelId="{3C83CA31-DCD1-4995-841C-C9DC7110A1FE}" type="sibTrans" cxnId="{EC34613C-CF1F-486A-BE77-5DAC8665C214}">
      <dgm:prSet/>
      <dgm:spPr/>
      <dgm:t>
        <a:bodyPr/>
        <a:lstStyle/>
        <a:p>
          <a:endParaRPr lang="en-US"/>
        </a:p>
      </dgm:t>
    </dgm:pt>
    <dgm:pt modelId="{F3B5B45B-B38F-4A60-8F36-4010D0A45628}" type="pres">
      <dgm:prSet presAssocID="{FE19BC93-C723-45FA-8249-D86F92B6604F}" presName="outerComposite" presStyleCnt="0">
        <dgm:presLayoutVars>
          <dgm:chMax val="5"/>
          <dgm:dir/>
          <dgm:resizeHandles val="exact"/>
        </dgm:presLayoutVars>
      </dgm:prSet>
      <dgm:spPr/>
    </dgm:pt>
    <dgm:pt modelId="{91685097-D38A-453C-A372-533270CDEB53}" type="pres">
      <dgm:prSet presAssocID="{FE19BC93-C723-45FA-8249-D86F92B6604F}" presName="dummyMaxCanvas" presStyleCnt="0">
        <dgm:presLayoutVars/>
      </dgm:prSet>
      <dgm:spPr/>
    </dgm:pt>
    <dgm:pt modelId="{BB8BAFE5-D2A3-45B5-8217-1B3C7F404B11}" type="pres">
      <dgm:prSet presAssocID="{FE19BC93-C723-45FA-8249-D86F92B6604F}" presName="FourNodes_1" presStyleLbl="node1" presStyleIdx="0" presStyleCnt="4" custScaleX="110428" custScaleY="81340" custLinFactNeighborX="5749" custLinFactNeighborY="18302">
        <dgm:presLayoutVars>
          <dgm:bulletEnabled val="1"/>
        </dgm:presLayoutVars>
      </dgm:prSet>
      <dgm:spPr/>
    </dgm:pt>
    <dgm:pt modelId="{5E3F2D84-0171-4007-BE40-F4CD660FDCCC}" type="pres">
      <dgm:prSet presAssocID="{FE19BC93-C723-45FA-8249-D86F92B6604F}" presName="FourNodes_2" presStyleLbl="node1" presStyleIdx="1" presStyleCnt="4" custScaleX="111348" custScaleY="104667" custLinFactNeighborX="-3601" custLinFactNeighborY="5556">
        <dgm:presLayoutVars>
          <dgm:bulletEnabled val="1"/>
        </dgm:presLayoutVars>
      </dgm:prSet>
      <dgm:spPr/>
    </dgm:pt>
    <dgm:pt modelId="{C17C642F-E260-41FB-822C-54DB5D3EB29E}" type="pres">
      <dgm:prSet presAssocID="{FE19BC93-C723-45FA-8249-D86F92B6604F}" presName="FourNodes_3" presStyleLbl="node1" presStyleIdx="2" presStyleCnt="4" custScaleX="113042" custScaleY="82006" custLinFactNeighborX="-12837" custLinFactNeighborY="-10815">
        <dgm:presLayoutVars>
          <dgm:bulletEnabled val="1"/>
        </dgm:presLayoutVars>
      </dgm:prSet>
      <dgm:spPr/>
    </dgm:pt>
    <dgm:pt modelId="{516BB909-E8A2-4E34-B90B-B975A9A4C72B}" type="pres">
      <dgm:prSet presAssocID="{FE19BC93-C723-45FA-8249-D86F92B6604F}" presName="FourNodes_4" presStyleLbl="node1" presStyleIdx="3" presStyleCnt="4" custScaleX="112470" custScaleY="121105" custLinFactNeighborX="-21243" custLinFactNeighborY="-16046">
        <dgm:presLayoutVars>
          <dgm:bulletEnabled val="1"/>
        </dgm:presLayoutVars>
      </dgm:prSet>
      <dgm:spPr/>
    </dgm:pt>
    <dgm:pt modelId="{7E889861-818A-4D51-BFE5-5FC6F02EEA55}" type="pres">
      <dgm:prSet presAssocID="{FE19BC93-C723-45FA-8249-D86F92B6604F}" presName="FourConn_1-2" presStyleLbl="fgAccFollowNode1" presStyleIdx="0" presStyleCnt="3" custScaleX="59998" custScaleY="94968" custLinFactNeighborX="71786" custLinFactNeighborY="31854">
        <dgm:presLayoutVars>
          <dgm:bulletEnabled val="1"/>
        </dgm:presLayoutVars>
      </dgm:prSet>
      <dgm:spPr/>
    </dgm:pt>
    <dgm:pt modelId="{A522A7EE-B48F-4B99-AEF6-62D7DE8F4072}" type="pres">
      <dgm:prSet presAssocID="{FE19BC93-C723-45FA-8249-D86F92B6604F}" presName="FourConn_2-3" presStyleLbl="fgAccFollowNode1" presStyleIdx="1" presStyleCnt="3" custScaleX="71075" custScaleY="101643" custLinFactNeighborX="14873" custLinFactNeighborY="14112">
        <dgm:presLayoutVars>
          <dgm:bulletEnabled val="1"/>
        </dgm:presLayoutVars>
      </dgm:prSet>
      <dgm:spPr/>
    </dgm:pt>
    <dgm:pt modelId="{B8CDAF42-F9D9-4FEA-870A-21656529E692}" type="pres">
      <dgm:prSet presAssocID="{FE19BC93-C723-45FA-8249-D86F92B6604F}" presName="FourConn_3-4" presStyleLbl="fgAccFollowNode1" presStyleIdx="2" presStyleCnt="3" custScaleX="77627" custScaleY="99485" custLinFactNeighborX="-37631" custLinFactNeighborY="-26932">
        <dgm:presLayoutVars>
          <dgm:bulletEnabled val="1"/>
        </dgm:presLayoutVars>
      </dgm:prSet>
      <dgm:spPr/>
    </dgm:pt>
    <dgm:pt modelId="{A058EF6D-056F-45C6-A071-C6559A7A95E5}" type="pres">
      <dgm:prSet presAssocID="{FE19BC93-C723-45FA-8249-D86F92B6604F}" presName="FourNodes_1_text" presStyleLbl="node1" presStyleIdx="3" presStyleCnt="4">
        <dgm:presLayoutVars>
          <dgm:bulletEnabled val="1"/>
        </dgm:presLayoutVars>
      </dgm:prSet>
      <dgm:spPr/>
    </dgm:pt>
    <dgm:pt modelId="{09E95A38-C1B7-46C9-8CB3-DFC40C57C7EE}" type="pres">
      <dgm:prSet presAssocID="{FE19BC93-C723-45FA-8249-D86F92B6604F}" presName="FourNodes_2_text" presStyleLbl="node1" presStyleIdx="3" presStyleCnt="4">
        <dgm:presLayoutVars>
          <dgm:bulletEnabled val="1"/>
        </dgm:presLayoutVars>
      </dgm:prSet>
      <dgm:spPr/>
    </dgm:pt>
    <dgm:pt modelId="{821D207B-EDD1-4B84-A66F-62AEBFE81069}" type="pres">
      <dgm:prSet presAssocID="{FE19BC93-C723-45FA-8249-D86F92B6604F}" presName="FourNodes_3_text" presStyleLbl="node1" presStyleIdx="3" presStyleCnt="4">
        <dgm:presLayoutVars>
          <dgm:bulletEnabled val="1"/>
        </dgm:presLayoutVars>
      </dgm:prSet>
      <dgm:spPr/>
    </dgm:pt>
    <dgm:pt modelId="{5D1B768F-E9E9-4E9C-BDFA-2160FC28D78E}" type="pres">
      <dgm:prSet presAssocID="{FE19BC93-C723-45FA-8249-D86F92B6604F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3A93607-05F5-4FA0-B166-D9F8EF0165C5}" type="presOf" srcId="{F19F9708-9D35-4046-A6E2-170764EFBC3F}" destId="{A058EF6D-056F-45C6-A071-C6559A7A95E5}" srcOrd="1" destOrd="0" presId="urn:microsoft.com/office/officeart/2005/8/layout/vProcess5"/>
    <dgm:cxn modelId="{E89FFF0E-1251-4DEF-AA42-BE6027188409}" type="presOf" srcId="{5B464E45-4AB2-4BC1-8821-2F9F31B1E6F2}" destId="{C17C642F-E260-41FB-822C-54DB5D3EB29E}" srcOrd="0" destOrd="0" presId="urn:microsoft.com/office/officeart/2005/8/layout/vProcess5"/>
    <dgm:cxn modelId="{8649AA21-17E4-4DB4-9DE9-E4A84D435C84}" type="presOf" srcId="{1F2C23A1-4295-4010-99FA-9356F81DB0BA}" destId="{A522A7EE-B48F-4B99-AEF6-62D7DE8F4072}" srcOrd="0" destOrd="0" presId="urn:microsoft.com/office/officeart/2005/8/layout/vProcess5"/>
    <dgm:cxn modelId="{D4A83C26-392B-4C11-83BB-769FA5AF9A28}" type="presOf" srcId="{E61114AF-94D6-4130-9597-D1FD4032457B}" destId="{5D1B768F-E9E9-4E9C-BDFA-2160FC28D78E}" srcOrd="1" destOrd="0" presId="urn:microsoft.com/office/officeart/2005/8/layout/vProcess5"/>
    <dgm:cxn modelId="{79A94833-9C5F-4056-98E7-0EC3945B65D5}" type="presOf" srcId="{F19F9708-9D35-4046-A6E2-170764EFBC3F}" destId="{BB8BAFE5-D2A3-45B5-8217-1B3C7F404B11}" srcOrd="0" destOrd="0" presId="urn:microsoft.com/office/officeart/2005/8/layout/vProcess5"/>
    <dgm:cxn modelId="{C0855737-F85B-4983-85D3-2BBBE3B16C4F}" type="presOf" srcId="{63C36B6A-A6FE-48A5-AED0-54342B6ECC2E}" destId="{7E889861-818A-4D51-BFE5-5FC6F02EEA55}" srcOrd="0" destOrd="0" presId="urn:microsoft.com/office/officeart/2005/8/layout/vProcess5"/>
    <dgm:cxn modelId="{E2AEA439-3A4A-4B29-97D4-B42EEE338F8A}" srcId="{FE19BC93-C723-45FA-8249-D86F92B6604F}" destId="{E61114AF-94D6-4130-9597-D1FD4032457B}" srcOrd="3" destOrd="0" parTransId="{F60726B7-2469-484A-ABC4-9499344F6339}" sibTransId="{B2C2B84A-2C1A-4B41-9EA4-D42199A86081}"/>
    <dgm:cxn modelId="{EC34613C-CF1F-486A-BE77-5DAC8665C214}" srcId="{FE19BC93-C723-45FA-8249-D86F92B6604F}" destId="{5B464E45-4AB2-4BC1-8821-2F9F31B1E6F2}" srcOrd="2" destOrd="0" parTransId="{C6BD3E20-DEEB-418C-A4B8-F4C0068EC64F}" sibTransId="{3C83CA31-DCD1-4995-841C-C9DC7110A1FE}"/>
    <dgm:cxn modelId="{9CB9AA3F-DD30-4D92-97A7-F0456EE31306}" srcId="{FE19BC93-C723-45FA-8249-D86F92B6604F}" destId="{F19F9708-9D35-4046-A6E2-170764EFBC3F}" srcOrd="0" destOrd="0" parTransId="{7A205744-E365-4FAF-851D-BDD06886181D}" sibTransId="{63C36B6A-A6FE-48A5-AED0-54342B6ECC2E}"/>
    <dgm:cxn modelId="{73978663-57AE-4882-B98E-602E6689DC47}" type="presOf" srcId="{E61114AF-94D6-4130-9597-D1FD4032457B}" destId="{516BB909-E8A2-4E34-B90B-B975A9A4C72B}" srcOrd="0" destOrd="0" presId="urn:microsoft.com/office/officeart/2005/8/layout/vProcess5"/>
    <dgm:cxn modelId="{223F546C-F3B0-4EE4-9768-40EEAB4AD281}" type="presOf" srcId="{F3BA2FE4-0D2F-4B37-88A2-7E62AC093567}" destId="{5E3F2D84-0171-4007-BE40-F4CD660FDCCC}" srcOrd="0" destOrd="0" presId="urn:microsoft.com/office/officeart/2005/8/layout/vProcess5"/>
    <dgm:cxn modelId="{1671BA5A-2617-4718-A658-46FF055AEF18}" type="presOf" srcId="{F3BA2FE4-0D2F-4B37-88A2-7E62AC093567}" destId="{09E95A38-C1B7-46C9-8CB3-DFC40C57C7EE}" srcOrd="1" destOrd="0" presId="urn:microsoft.com/office/officeart/2005/8/layout/vProcess5"/>
    <dgm:cxn modelId="{CD03BA80-824D-4DD7-BC2C-35A89F9AF152}" type="presOf" srcId="{3C83CA31-DCD1-4995-841C-C9DC7110A1FE}" destId="{B8CDAF42-F9D9-4FEA-870A-21656529E692}" srcOrd="0" destOrd="0" presId="urn:microsoft.com/office/officeart/2005/8/layout/vProcess5"/>
    <dgm:cxn modelId="{AC4F6988-C447-4A43-B3F2-91964063C67D}" type="presOf" srcId="{5B464E45-4AB2-4BC1-8821-2F9F31B1E6F2}" destId="{821D207B-EDD1-4B84-A66F-62AEBFE81069}" srcOrd="1" destOrd="0" presId="urn:microsoft.com/office/officeart/2005/8/layout/vProcess5"/>
    <dgm:cxn modelId="{25E16FB8-3D73-458D-8F0F-3FEE68288BF8}" type="presOf" srcId="{FE19BC93-C723-45FA-8249-D86F92B6604F}" destId="{F3B5B45B-B38F-4A60-8F36-4010D0A45628}" srcOrd="0" destOrd="0" presId="urn:microsoft.com/office/officeart/2005/8/layout/vProcess5"/>
    <dgm:cxn modelId="{EE3752BB-477C-4C97-BD1D-D99C24B0380D}" srcId="{FE19BC93-C723-45FA-8249-D86F92B6604F}" destId="{F3BA2FE4-0D2F-4B37-88A2-7E62AC093567}" srcOrd="1" destOrd="0" parTransId="{EFFC38C9-D25A-48C6-852C-2CC37A09CB45}" sibTransId="{1F2C23A1-4295-4010-99FA-9356F81DB0BA}"/>
    <dgm:cxn modelId="{B40DE39F-F158-4790-BE5F-BA1129BE569A}" type="presParOf" srcId="{F3B5B45B-B38F-4A60-8F36-4010D0A45628}" destId="{91685097-D38A-453C-A372-533270CDEB53}" srcOrd="0" destOrd="0" presId="urn:microsoft.com/office/officeart/2005/8/layout/vProcess5"/>
    <dgm:cxn modelId="{2CBC5F5F-742F-4AFB-B58C-1A26C4FC8BA4}" type="presParOf" srcId="{F3B5B45B-B38F-4A60-8F36-4010D0A45628}" destId="{BB8BAFE5-D2A3-45B5-8217-1B3C7F404B11}" srcOrd="1" destOrd="0" presId="urn:microsoft.com/office/officeart/2005/8/layout/vProcess5"/>
    <dgm:cxn modelId="{B8FECAAA-BD4D-49EA-BF22-296E93A31D5B}" type="presParOf" srcId="{F3B5B45B-B38F-4A60-8F36-4010D0A45628}" destId="{5E3F2D84-0171-4007-BE40-F4CD660FDCCC}" srcOrd="2" destOrd="0" presId="urn:microsoft.com/office/officeart/2005/8/layout/vProcess5"/>
    <dgm:cxn modelId="{BFBA5040-3BA4-4D5A-939A-BF3CCA80C905}" type="presParOf" srcId="{F3B5B45B-B38F-4A60-8F36-4010D0A45628}" destId="{C17C642F-E260-41FB-822C-54DB5D3EB29E}" srcOrd="3" destOrd="0" presId="urn:microsoft.com/office/officeart/2005/8/layout/vProcess5"/>
    <dgm:cxn modelId="{DF787BD6-C36F-4797-90D8-1F54B43ACA11}" type="presParOf" srcId="{F3B5B45B-B38F-4A60-8F36-4010D0A45628}" destId="{516BB909-E8A2-4E34-B90B-B975A9A4C72B}" srcOrd="4" destOrd="0" presId="urn:microsoft.com/office/officeart/2005/8/layout/vProcess5"/>
    <dgm:cxn modelId="{EE23AE3A-39EA-4D34-8FA4-CBF92879A2F0}" type="presParOf" srcId="{F3B5B45B-B38F-4A60-8F36-4010D0A45628}" destId="{7E889861-818A-4D51-BFE5-5FC6F02EEA55}" srcOrd="5" destOrd="0" presId="urn:microsoft.com/office/officeart/2005/8/layout/vProcess5"/>
    <dgm:cxn modelId="{85A533C2-D130-489B-8365-E870AC3DE076}" type="presParOf" srcId="{F3B5B45B-B38F-4A60-8F36-4010D0A45628}" destId="{A522A7EE-B48F-4B99-AEF6-62D7DE8F4072}" srcOrd="6" destOrd="0" presId="urn:microsoft.com/office/officeart/2005/8/layout/vProcess5"/>
    <dgm:cxn modelId="{1DF72A51-A16C-4772-B957-F46C842FA6D2}" type="presParOf" srcId="{F3B5B45B-B38F-4A60-8F36-4010D0A45628}" destId="{B8CDAF42-F9D9-4FEA-870A-21656529E692}" srcOrd="7" destOrd="0" presId="urn:microsoft.com/office/officeart/2005/8/layout/vProcess5"/>
    <dgm:cxn modelId="{0C95A8BE-EDA8-41D1-BB0C-E0BD067A8FAC}" type="presParOf" srcId="{F3B5B45B-B38F-4A60-8F36-4010D0A45628}" destId="{A058EF6D-056F-45C6-A071-C6559A7A95E5}" srcOrd="8" destOrd="0" presId="urn:microsoft.com/office/officeart/2005/8/layout/vProcess5"/>
    <dgm:cxn modelId="{E43F481F-A103-40E8-B538-595D3BE2528B}" type="presParOf" srcId="{F3B5B45B-B38F-4A60-8F36-4010D0A45628}" destId="{09E95A38-C1B7-46C9-8CB3-DFC40C57C7EE}" srcOrd="9" destOrd="0" presId="urn:microsoft.com/office/officeart/2005/8/layout/vProcess5"/>
    <dgm:cxn modelId="{56159152-F6E6-499E-A46C-ECD7C228B485}" type="presParOf" srcId="{F3B5B45B-B38F-4A60-8F36-4010D0A45628}" destId="{821D207B-EDD1-4B84-A66F-62AEBFE81069}" srcOrd="10" destOrd="0" presId="urn:microsoft.com/office/officeart/2005/8/layout/vProcess5"/>
    <dgm:cxn modelId="{6EC5B364-549E-47E0-B994-EF9A62AB5B01}" type="presParOf" srcId="{F3B5B45B-B38F-4A60-8F36-4010D0A45628}" destId="{5D1B768F-E9E9-4E9C-BDFA-2160FC28D78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7933DA-B133-4CF8-B787-30A6C4CA1ADC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F2C3FD-EF95-4425-9E77-025251F52DA0}">
      <dgm:prSet phldrT="[Text]"/>
      <dgm:spPr/>
      <dgm:t>
        <a:bodyPr/>
        <a:lstStyle/>
        <a:p>
          <a:r>
            <a:rPr lang="en-US" dirty="0"/>
            <a:t>Clinical Pharmacists</a:t>
          </a:r>
        </a:p>
      </dgm:t>
    </dgm:pt>
    <dgm:pt modelId="{6523AE8B-DEE7-47FE-A36F-14592B0786D9}" type="parTrans" cxnId="{82F8B1D6-281C-43D0-BC16-822650787A19}">
      <dgm:prSet/>
      <dgm:spPr/>
      <dgm:t>
        <a:bodyPr/>
        <a:lstStyle/>
        <a:p>
          <a:endParaRPr lang="en-US"/>
        </a:p>
      </dgm:t>
    </dgm:pt>
    <dgm:pt modelId="{D435D00C-A456-4CC4-8E36-CF1831FFBE4C}" type="sibTrans" cxnId="{82F8B1D6-281C-43D0-BC16-822650787A19}">
      <dgm:prSet/>
      <dgm:spPr/>
      <dgm:t>
        <a:bodyPr/>
        <a:lstStyle/>
        <a:p>
          <a:endParaRPr lang="en-US"/>
        </a:p>
      </dgm:t>
    </dgm:pt>
    <dgm:pt modelId="{32C663C5-3435-4B32-803C-A01987328077}">
      <dgm:prSet phldrT="[Text]"/>
      <dgm:spPr/>
      <dgm:t>
        <a:bodyPr/>
        <a:lstStyle/>
        <a:p>
          <a:r>
            <a:rPr lang="en-US" dirty="0"/>
            <a:t>Ambulatory Care Clinics </a:t>
          </a:r>
        </a:p>
      </dgm:t>
    </dgm:pt>
    <dgm:pt modelId="{B9CFB346-301E-4594-B579-F5AC3712E676}" type="parTrans" cxnId="{DC7B1990-8803-4829-9FD2-E52A163F45D5}">
      <dgm:prSet/>
      <dgm:spPr/>
      <dgm:t>
        <a:bodyPr/>
        <a:lstStyle/>
        <a:p>
          <a:endParaRPr lang="en-US"/>
        </a:p>
      </dgm:t>
    </dgm:pt>
    <dgm:pt modelId="{4BA6C482-06DE-48FF-8E01-26E49B531324}" type="sibTrans" cxnId="{DC7B1990-8803-4829-9FD2-E52A163F45D5}">
      <dgm:prSet/>
      <dgm:spPr/>
      <dgm:t>
        <a:bodyPr/>
        <a:lstStyle/>
        <a:p>
          <a:endParaRPr lang="en-US"/>
        </a:p>
      </dgm:t>
    </dgm:pt>
    <dgm:pt modelId="{BA415C96-D549-48E4-AED4-2CA19E3B9B3D}">
      <dgm:prSet phldrT="[Text]"/>
      <dgm:spPr/>
      <dgm:t>
        <a:bodyPr/>
        <a:lstStyle/>
        <a:p>
          <a:r>
            <a:rPr lang="en-US" dirty="0"/>
            <a:t>Drug Safety </a:t>
          </a:r>
        </a:p>
      </dgm:t>
    </dgm:pt>
    <dgm:pt modelId="{581CE401-98E5-4D33-A240-C3C8CB4B7B21}" type="parTrans" cxnId="{C3957E61-6684-49C4-ADFC-B5123631245A}">
      <dgm:prSet/>
      <dgm:spPr/>
      <dgm:t>
        <a:bodyPr/>
        <a:lstStyle/>
        <a:p>
          <a:endParaRPr lang="en-US"/>
        </a:p>
      </dgm:t>
    </dgm:pt>
    <dgm:pt modelId="{035410DC-6DE7-4E08-8B00-638272490AE4}" type="sibTrans" cxnId="{C3957E61-6684-49C4-ADFC-B5123631245A}">
      <dgm:prSet/>
      <dgm:spPr/>
      <dgm:t>
        <a:bodyPr/>
        <a:lstStyle/>
        <a:p>
          <a:endParaRPr lang="en-US"/>
        </a:p>
      </dgm:t>
    </dgm:pt>
    <dgm:pt modelId="{CB1B4325-CBA3-456D-88C9-21098D53DC94}">
      <dgm:prSet phldrT="[Text]"/>
      <dgm:spPr/>
      <dgm:t>
        <a:bodyPr/>
        <a:lstStyle/>
        <a:p>
          <a:r>
            <a:rPr lang="en-US" dirty="0"/>
            <a:t>Formulary Management</a:t>
          </a:r>
        </a:p>
      </dgm:t>
    </dgm:pt>
    <dgm:pt modelId="{38003EF0-8C63-4102-B6E4-2EC3CA75E364}" type="parTrans" cxnId="{090EFD83-EC2A-45D8-8900-A9BC5BFDA900}">
      <dgm:prSet/>
      <dgm:spPr/>
      <dgm:t>
        <a:bodyPr/>
        <a:lstStyle/>
        <a:p>
          <a:endParaRPr lang="en-US"/>
        </a:p>
      </dgm:t>
    </dgm:pt>
    <dgm:pt modelId="{07EE4715-6993-4F37-B2A3-B1CE55F83D52}" type="sibTrans" cxnId="{090EFD83-EC2A-45D8-8900-A9BC5BFDA900}">
      <dgm:prSet/>
      <dgm:spPr/>
      <dgm:t>
        <a:bodyPr/>
        <a:lstStyle/>
        <a:p>
          <a:endParaRPr lang="en-US"/>
        </a:p>
      </dgm:t>
    </dgm:pt>
    <dgm:pt modelId="{50301A9E-B126-4F3F-902D-205A05BE7F98}">
      <dgm:prSet phldrT="[Text]"/>
      <dgm:spPr/>
      <dgm:t>
        <a:bodyPr/>
        <a:lstStyle/>
        <a:p>
          <a:r>
            <a:rPr lang="en-US" dirty="0"/>
            <a:t>Specialized Clinics </a:t>
          </a:r>
        </a:p>
      </dgm:t>
    </dgm:pt>
    <dgm:pt modelId="{479C9281-0836-42EE-8E40-6A4157C3CEB0}" type="parTrans" cxnId="{F96A230E-F4EC-4F62-9242-EC78914E1C39}">
      <dgm:prSet/>
      <dgm:spPr/>
      <dgm:t>
        <a:bodyPr/>
        <a:lstStyle/>
        <a:p>
          <a:endParaRPr lang="en-US"/>
        </a:p>
      </dgm:t>
    </dgm:pt>
    <dgm:pt modelId="{2A25D514-6673-42A2-AAB6-7FACBBBADD71}" type="sibTrans" cxnId="{F96A230E-F4EC-4F62-9242-EC78914E1C39}">
      <dgm:prSet/>
      <dgm:spPr/>
      <dgm:t>
        <a:bodyPr/>
        <a:lstStyle/>
        <a:p>
          <a:endParaRPr lang="en-US"/>
        </a:p>
      </dgm:t>
    </dgm:pt>
    <dgm:pt modelId="{78C721C8-B370-47BA-B666-C77E3FF7EB09}">
      <dgm:prSet/>
      <dgm:spPr/>
      <dgm:t>
        <a:bodyPr/>
        <a:lstStyle/>
        <a:p>
          <a:r>
            <a:rPr lang="en-US" dirty="0"/>
            <a:t>Investigational Drug Services </a:t>
          </a:r>
        </a:p>
      </dgm:t>
    </dgm:pt>
    <dgm:pt modelId="{E26DA9D1-5E39-4565-80D5-437B6E828F6F}" type="parTrans" cxnId="{B6BD842A-336F-43DA-81EE-D6203B1042C9}">
      <dgm:prSet/>
      <dgm:spPr/>
      <dgm:t>
        <a:bodyPr/>
        <a:lstStyle/>
        <a:p>
          <a:endParaRPr lang="en-US"/>
        </a:p>
      </dgm:t>
    </dgm:pt>
    <dgm:pt modelId="{38372492-0C42-47F6-BE83-2BF6850BF6A0}" type="sibTrans" cxnId="{B6BD842A-336F-43DA-81EE-D6203B1042C9}">
      <dgm:prSet/>
      <dgm:spPr/>
      <dgm:t>
        <a:bodyPr/>
        <a:lstStyle/>
        <a:p>
          <a:endParaRPr lang="en-US"/>
        </a:p>
      </dgm:t>
    </dgm:pt>
    <dgm:pt modelId="{57A666F3-D476-4473-92E7-09895AE9570D}" type="pres">
      <dgm:prSet presAssocID="{517933DA-B133-4CF8-B787-30A6C4CA1ADC}" presName="diagram" presStyleCnt="0">
        <dgm:presLayoutVars>
          <dgm:dir/>
          <dgm:resizeHandles val="exact"/>
        </dgm:presLayoutVars>
      </dgm:prSet>
      <dgm:spPr/>
    </dgm:pt>
    <dgm:pt modelId="{BEEF8E19-E823-4CE6-B666-8E4828F67468}" type="pres">
      <dgm:prSet presAssocID="{36F2C3FD-EF95-4425-9E77-025251F52DA0}" presName="node" presStyleLbl="node1" presStyleIdx="0" presStyleCnt="6">
        <dgm:presLayoutVars>
          <dgm:bulletEnabled val="1"/>
        </dgm:presLayoutVars>
      </dgm:prSet>
      <dgm:spPr/>
    </dgm:pt>
    <dgm:pt modelId="{321B61AF-B677-4E26-B346-5C69035C2617}" type="pres">
      <dgm:prSet presAssocID="{D435D00C-A456-4CC4-8E36-CF1831FFBE4C}" presName="sibTrans" presStyleCnt="0"/>
      <dgm:spPr/>
    </dgm:pt>
    <dgm:pt modelId="{5FA5DC1E-7290-4A75-9E44-C7163EE434DB}" type="pres">
      <dgm:prSet presAssocID="{32C663C5-3435-4B32-803C-A01987328077}" presName="node" presStyleLbl="node1" presStyleIdx="1" presStyleCnt="6">
        <dgm:presLayoutVars>
          <dgm:bulletEnabled val="1"/>
        </dgm:presLayoutVars>
      </dgm:prSet>
      <dgm:spPr/>
    </dgm:pt>
    <dgm:pt modelId="{DBD51C6A-A25B-4B14-8462-D29A082972D8}" type="pres">
      <dgm:prSet presAssocID="{4BA6C482-06DE-48FF-8E01-26E49B531324}" presName="sibTrans" presStyleCnt="0"/>
      <dgm:spPr/>
    </dgm:pt>
    <dgm:pt modelId="{305FAEFD-B275-42C8-8261-7566D12A12A8}" type="pres">
      <dgm:prSet presAssocID="{BA415C96-D549-48E4-AED4-2CA19E3B9B3D}" presName="node" presStyleLbl="node1" presStyleIdx="2" presStyleCnt="6">
        <dgm:presLayoutVars>
          <dgm:bulletEnabled val="1"/>
        </dgm:presLayoutVars>
      </dgm:prSet>
      <dgm:spPr/>
    </dgm:pt>
    <dgm:pt modelId="{5AE53B11-2741-451B-97C3-C5E42579191B}" type="pres">
      <dgm:prSet presAssocID="{035410DC-6DE7-4E08-8B00-638272490AE4}" presName="sibTrans" presStyleCnt="0"/>
      <dgm:spPr/>
    </dgm:pt>
    <dgm:pt modelId="{83F35817-E989-44E9-93AA-5B5EA655418B}" type="pres">
      <dgm:prSet presAssocID="{CB1B4325-CBA3-456D-88C9-21098D53DC94}" presName="node" presStyleLbl="node1" presStyleIdx="3" presStyleCnt="6">
        <dgm:presLayoutVars>
          <dgm:bulletEnabled val="1"/>
        </dgm:presLayoutVars>
      </dgm:prSet>
      <dgm:spPr/>
    </dgm:pt>
    <dgm:pt modelId="{332662F3-CB64-41D9-9FD0-8A6EF418688D}" type="pres">
      <dgm:prSet presAssocID="{07EE4715-6993-4F37-B2A3-B1CE55F83D52}" presName="sibTrans" presStyleCnt="0"/>
      <dgm:spPr/>
    </dgm:pt>
    <dgm:pt modelId="{B30F6B51-484C-422B-B718-D3C6110E0F36}" type="pres">
      <dgm:prSet presAssocID="{78C721C8-B370-47BA-B666-C77E3FF7EB09}" presName="node" presStyleLbl="node1" presStyleIdx="4" presStyleCnt="6">
        <dgm:presLayoutVars>
          <dgm:bulletEnabled val="1"/>
        </dgm:presLayoutVars>
      </dgm:prSet>
      <dgm:spPr/>
    </dgm:pt>
    <dgm:pt modelId="{95E3450D-B8FC-4362-9EE4-988FA07231BC}" type="pres">
      <dgm:prSet presAssocID="{38372492-0C42-47F6-BE83-2BF6850BF6A0}" presName="sibTrans" presStyleCnt="0"/>
      <dgm:spPr/>
    </dgm:pt>
    <dgm:pt modelId="{7226B90B-764A-4C63-9FC3-BD79E54DED95}" type="pres">
      <dgm:prSet presAssocID="{50301A9E-B126-4F3F-902D-205A05BE7F98}" presName="node" presStyleLbl="node1" presStyleIdx="5" presStyleCnt="6">
        <dgm:presLayoutVars>
          <dgm:bulletEnabled val="1"/>
        </dgm:presLayoutVars>
      </dgm:prSet>
      <dgm:spPr/>
    </dgm:pt>
  </dgm:ptLst>
  <dgm:cxnLst>
    <dgm:cxn modelId="{842AC104-C182-47C3-B28D-77289CD717DE}" type="presOf" srcId="{517933DA-B133-4CF8-B787-30A6C4CA1ADC}" destId="{57A666F3-D476-4473-92E7-09895AE9570D}" srcOrd="0" destOrd="0" presId="urn:microsoft.com/office/officeart/2005/8/layout/default"/>
    <dgm:cxn modelId="{B8D7B00A-BA2B-483B-B119-25E1C387E40E}" type="presOf" srcId="{36F2C3FD-EF95-4425-9E77-025251F52DA0}" destId="{BEEF8E19-E823-4CE6-B666-8E4828F67468}" srcOrd="0" destOrd="0" presId="urn:microsoft.com/office/officeart/2005/8/layout/default"/>
    <dgm:cxn modelId="{D6E7CC0D-F50E-4E1F-89E8-EC3AC2B9F563}" type="presOf" srcId="{BA415C96-D549-48E4-AED4-2CA19E3B9B3D}" destId="{305FAEFD-B275-42C8-8261-7566D12A12A8}" srcOrd="0" destOrd="0" presId="urn:microsoft.com/office/officeart/2005/8/layout/default"/>
    <dgm:cxn modelId="{F96A230E-F4EC-4F62-9242-EC78914E1C39}" srcId="{517933DA-B133-4CF8-B787-30A6C4CA1ADC}" destId="{50301A9E-B126-4F3F-902D-205A05BE7F98}" srcOrd="5" destOrd="0" parTransId="{479C9281-0836-42EE-8E40-6A4157C3CEB0}" sibTransId="{2A25D514-6673-42A2-AAB6-7FACBBBADD71}"/>
    <dgm:cxn modelId="{B6BD842A-336F-43DA-81EE-D6203B1042C9}" srcId="{517933DA-B133-4CF8-B787-30A6C4CA1ADC}" destId="{78C721C8-B370-47BA-B666-C77E3FF7EB09}" srcOrd="4" destOrd="0" parTransId="{E26DA9D1-5E39-4565-80D5-437B6E828F6F}" sibTransId="{38372492-0C42-47F6-BE83-2BF6850BF6A0}"/>
    <dgm:cxn modelId="{C3957E61-6684-49C4-ADFC-B5123631245A}" srcId="{517933DA-B133-4CF8-B787-30A6C4CA1ADC}" destId="{BA415C96-D549-48E4-AED4-2CA19E3B9B3D}" srcOrd="2" destOrd="0" parTransId="{581CE401-98E5-4D33-A240-C3C8CB4B7B21}" sibTransId="{035410DC-6DE7-4E08-8B00-638272490AE4}"/>
    <dgm:cxn modelId="{6E8C7674-B0D9-423D-A727-6FC0BD9D65AB}" type="presOf" srcId="{32C663C5-3435-4B32-803C-A01987328077}" destId="{5FA5DC1E-7290-4A75-9E44-C7163EE434DB}" srcOrd="0" destOrd="0" presId="urn:microsoft.com/office/officeart/2005/8/layout/default"/>
    <dgm:cxn modelId="{32D74978-F920-43BF-8916-D356EE188AE8}" type="presOf" srcId="{CB1B4325-CBA3-456D-88C9-21098D53DC94}" destId="{83F35817-E989-44E9-93AA-5B5EA655418B}" srcOrd="0" destOrd="0" presId="urn:microsoft.com/office/officeart/2005/8/layout/default"/>
    <dgm:cxn modelId="{090EFD83-EC2A-45D8-8900-A9BC5BFDA900}" srcId="{517933DA-B133-4CF8-B787-30A6C4CA1ADC}" destId="{CB1B4325-CBA3-456D-88C9-21098D53DC94}" srcOrd="3" destOrd="0" parTransId="{38003EF0-8C63-4102-B6E4-2EC3CA75E364}" sibTransId="{07EE4715-6993-4F37-B2A3-B1CE55F83D52}"/>
    <dgm:cxn modelId="{DC7B1990-8803-4829-9FD2-E52A163F45D5}" srcId="{517933DA-B133-4CF8-B787-30A6C4CA1ADC}" destId="{32C663C5-3435-4B32-803C-A01987328077}" srcOrd="1" destOrd="0" parTransId="{B9CFB346-301E-4594-B579-F5AC3712E676}" sibTransId="{4BA6C482-06DE-48FF-8E01-26E49B531324}"/>
    <dgm:cxn modelId="{27F0DCA7-2C2F-4BC6-913A-8E7541D0BDAB}" type="presOf" srcId="{50301A9E-B126-4F3F-902D-205A05BE7F98}" destId="{7226B90B-764A-4C63-9FC3-BD79E54DED95}" srcOrd="0" destOrd="0" presId="urn:microsoft.com/office/officeart/2005/8/layout/default"/>
    <dgm:cxn modelId="{82F8B1D6-281C-43D0-BC16-822650787A19}" srcId="{517933DA-B133-4CF8-B787-30A6C4CA1ADC}" destId="{36F2C3FD-EF95-4425-9E77-025251F52DA0}" srcOrd="0" destOrd="0" parTransId="{6523AE8B-DEE7-47FE-A36F-14592B0786D9}" sibTransId="{D435D00C-A456-4CC4-8E36-CF1831FFBE4C}"/>
    <dgm:cxn modelId="{365FAEE3-A0A4-443A-94C7-E4A10F76B7EC}" type="presOf" srcId="{78C721C8-B370-47BA-B666-C77E3FF7EB09}" destId="{B30F6B51-484C-422B-B718-D3C6110E0F36}" srcOrd="0" destOrd="0" presId="urn:microsoft.com/office/officeart/2005/8/layout/default"/>
    <dgm:cxn modelId="{4D282EC5-23F5-4D20-9F2C-945C217168B0}" type="presParOf" srcId="{57A666F3-D476-4473-92E7-09895AE9570D}" destId="{BEEF8E19-E823-4CE6-B666-8E4828F67468}" srcOrd="0" destOrd="0" presId="urn:microsoft.com/office/officeart/2005/8/layout/default"/>
    <dgm:cxn modelId="{730FA3B5-A664-45C4-A5ED-0E159DE2B0ED}" type="presParOf" srcId="{57A666F3-D476-4473-92E7-09895AE9570D}" destId="{321B61AF-B677-4E26-B346-5C69035C2617}" srcOrd="1" destOrd="0" presId="urn:microsoft.com/office/officeart/2005/8/layout/default"/>
    <dgm:cxn modelId="{D7808615-27AE-4D2C-8C1B-D44F2484496C}" type="presParOf" srcId="{57A666F3-D476-4473-92E7-09895AE9570D}" destId="{5FA5DC1E-7290-4A75-9E44-C7163EE434DB}" srcOrd="2" destOrd="0" presId="urn:microsoft.com/office/officeart/2005/8/layout/default"/>
    <dgm:cxn modelId="{A8B058A7-BC8B-45A5-9664-6E0D4D7D037B}" type="presParOf" srcId="{57A666F3-D476-4473-92E7-09895AE9570D}" destId="{DBD51C6A-A25B-4B14-8462-D29A082972D8}" srcOrd="3" destOrd="0" presId="urn:microsoft.com/office/officeart/2005/8/layout/default"/>
    <dgm:cxn modelId="{063F70B8-C1BE-4F42-9020-A8C41FC40A46}" type="presParOf" srcId="{57A666F3-D476-4473-92E7-09895AE9570D}" destId="{305FAEFD-B275-42C8-8261-7566D12A12A8}" srcOrd="4" destOrd="0" presId="urn:microsoft.com/office/officeart/2005/8/layout/default"/>
    <dgm:cxn modelId="{1DAA8FD4-91D9-4190-8A32-78863282751B}" type="presParOf" srcId="{57A666F3-D476-4473-92E7-09895AE9570D}" destId="{5AE53B11-2741-451B-97C3-C5E42579191B}" srcOrd="5" destOrd="0" presId="urn:microsoft.com/office/officeart/2005/8/layout/default"/>
    <dgm:cxn modelId="{5E247ECC-1D54-4CF7-87EC-1A3D7B6ACC0B}" type="presParOf" srcId="{57A666F3-D476-4473-92E7-09895AE9570D}" destId="{83F35817-E989-44E9-93AA-5B5EA655418B}" srcOrd="6" destOrd="0" presId="urn:microsoft.com/office/officeart/2005/8/layout/default"/>
    <dgm:cxn modelId="{4AACF2B6-D70B-44A5-AC6F-DBB28079AD23}" type="presParOf" srcId="{57A666F3-D476-4473-92E7-09895AE9570D}" destId="{332662F3-CB64-41D9-9FD0-8A6EF418688D}" srcOrd="7" destOrd="0" presId="urn:microsoft.com/office/officeart/2005/8/layout/default"/>
    <dgm:cxn modelId="{BA08DC86-209B-4B5B-B733-D104937FC36C}" type="presParOf" srcId="{57A666F3-D476-4473-92E7-09895AE9570D}" destId="{B30F6B51-484C-422B-B718-D3C6110E0F36}" srcOrd="8" destOrd="0" presId="urn:microsoft.com/office/officeart/2005/8/layout/default"/>
    <dgm:cxn modelId="{BD5E7384-B65B-4420-AB47-024732C292CD}" type="presParOf" srcId="{57A666F3-D476-4473-92E7-09895AE9570D}" destId="{95E3450D-B8FC-4362-9EE4-988FA07231BC}" srcOrd="9" destOrd="0" presId="urn:microsoft.com/office/officeart/2005/8/layout/default"/>
    <dgm:cxn modelId="{410ACE47-5E07-4884-96C0-597710C3E0B2}" type="presParOf" srcId="{57A666F3-D476-4473-92E7-09895AE9570D}" destId="{7226B90B-764A-4C63-9FC3-BD79E54DED9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1E195-AC4D-4AD7-A168-DDEFB3A36DFC}">
      <dsp:nvSpPr>
        <dsp:cNvPr id="0" name=""/>
        <dsp:cNvSpPr/>
      </dsp:nvSpPr>
      <dsp:spPr>
        <a:xfrm>
          <a:off x="0" y="76870"/>
          <a:ext cx="12692724" cy="205250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Introductory Pharmacy Practice Experience (IPPE)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solidFill>
                <a:schemeClr val="accent1"/>
              </a:solidFill>
            </a:rPr>
            <a:t>Advanced Pharmacy Practice Experience (APPE</a:t>
          </a:r>
          <a:r>
            <a:rPr lang="en-US" sz="4400" kern="1200" dirty="0">
              <a:solidFill>
                <a:schemeClr val="accent1"/>
              </a:solidFill>
            </a:rPr>
            <a:t>)</a:t>
          </a:r>
        </a:p>
      </dsp:txBody>
      <dsp:txXfrm>
        <a:off x="0" y="76870"/>
        <a:ext cx="12692724" cy="2052501"/>
      </dsp:txXfrm>
    </dsp:sp>
    <dsp:sp modelId="{4E4E389A-6A58-4977-9228-8BCAF17BF9C3}">
      <dsp:nvSpPr>
        <dsp:cNvPr id="0" name=""/>
        <dsp:cNvSpPr/>
      </dsp:nvSpPr>
      <dsp:spPr>
        <a:xfrm>
          <a:off x="0" y="2042464"/>
          <a:ext cx="3783170" cy="4310253"/>
        </a:xfrm>
        <a:prstGeom prst="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P1-</a:t>
          </a:r>
          <a:r>
            <a:rPr lang="en-US" sz="4600" kern="1200" baseline="0" dirty="0"/>
            <a:t> IPPE: </a:t>
          </a:r>
        </a:p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Chain or independent Pharmacy</a:t>
          </a:r>
          <a:endParaRPr lang="en-US" sz="4400" kern="1200" dirty="0"/>
        </a:p>
      </dsp:txBody>
      <dsp:txXfrm>
        <a:off x="0" y="2042464"/>
        <a:ext cx="3783170" cy="4310253"/>
      </dsp:txXfrm>
    </dsp:sp>
    <dsp:sp modelId="{3E429395-97E7-4D80-B478-2F1ED107117F}">
      <dsp:nvSpPr>
        <dsp:cNvPr id="0" name=""/>
        <dsp:cNvSpPr/>
      </dsp:nvSpPr>
      <dsp:spPr>
        <a:xfrm>
          <a:off x="3784957" y="2002034"/>
          <a:ext cx="2968659" cy="4310253"/>
        </a:xfrm>
        <a:prstGeom prst="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P2- IPPE:</a:t>
          </a:r>
        </a:p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Hospital</a:t>
          </a:r>
        </a:p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Pharmacy </a:t>
          </a:r>
        </a:p>
      </dsp:txBody>
      <dsp:txXfrm>
        <a:off x="3784957" y="2002034"/>
        <a:ext cx="2968659" cy="4310253"/>
      </dsp:txXfrm>
    </dsp:sp>
    <dsp:sp modelId="{14D8DCFC-C79D-4B2F-931D-7CDFA3737FFD}">
      <dsp:nvSpPr>
        <dsp:cNvPr id="0" name=""/>
        <dsp:cNvSpPr/>
      </dsp:nvSpPr>
      <dsp:spPr>
        <a:xfrm>
          <a:off x="6753617" y="2002034"/>
          <a:ext cx="2968659" cy="4310253"/>
        </a:xfrm>
        <a:prstGeom prst="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P3- IPPE: Focused Service Learning</a:t>
          </a:r>
        </a:p>
      </dsp:txBody>
      <dsp:txXfrm>
        <a:off x="6753617" y="2002034"/>
        <a:ext cx="2968659" cy="4310253"/>
      </dsp:txXfrm>
    </dsp:sp>
    <dsp:sp modelId="{DB266A71-9C90-45A9-B9C2-2CBCCDD9E0F9}">
      <dsp:nvSpPr>
        <dsp:cNvPr id="0" name=""/>
        <dsp:cNvSpPr/>
      </dsp:nvSpPr>
      <dsp:spPr>
        <a:xfrm>
          <a:off x="9722277" y="2002034"/>
          <a:ext cx="2968659" cy="431025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P4: Nine one month rotations in a variety of settings </a:t>
          </a:r>
        </a:p>
      </dsp:txBody>
      <dsp:txXfrm>
        <a:off x="9722277" y="2002034"/>
        <a:ext cx="2968659" cy="4310253"/>
      </dsp:txXfrm>
    </dsp:sp>
    <dsp:sp modelId="{551ED41D-2937-4443-80B2-92A551AFD041}">
      <dsp:nvSpPr>
        <dsp:cNvPr id="0" name=""/>
        <dsp:cNvSpPr/>
      </dsp:nvSpPr>
      <dsp:spPr>
        <a:xfrm>
          <a:off x="0" y="6211353"/>
          <a:ext cx="12692724" cy="680785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BAFE5-D2A3-45B5-8217-1B3C7F404B11}">
      <dsp:nvSpPr>
        <dsp:cNvPr id="0" name=""/>
        <dsp:cNvSpPr/>
      </dsp:nvSpPr>
      <dsp:spPr>
        <a:xfrm>
          <a:off x="3050" y="697044"/>
          <a:ext cx="13751369" cy="2536154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77331" y="771325"/>
        <a:ext cx="9798171" cy="2387592"/>
      </dsp:txXfrm>
    </dsp:sp>
    <dsp:sp modelId="{5E3F2D84-0171-4007-BE40-F4CD660FDCCC}">
      <dsp:nvSpPr>
        <dsp:cNvPr id="0" name=""/>
        <dsp:cNvSpPr/>
      </dsp:nvSpPr>
      <dsp:spPr>
        <a:xfrm>
          <a:off x="0" y="3620835"/>
          <a:ext cx="13865934" cy="3263482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95584" y="3716419"/>
        <a:ext cx="10256828" cy="3072314"/>
      </dsp:txXfrm>
    </dsp:sp>
    <dsp:sp modelId="{C17C642F-E260-41FB-822C-54DB5D3EB29E}">
      <dsp:nvSpPr>
        <dsp:cNvPr id="0" name=""/>
        <dsp:cNvSpPr/>
      </dsp:nvSpPr>
      <dsp:spPr>
        <a:xfrm>
          <a:off x="0" y="7148544"/>
          <a:ext cx="14076885" cy="2556920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1" kern="1200" dirty="0"/>
        </a:p>
      </dsp:txBody>
      <dsp:txXfrm>
        <a:off x="74890" y="7223434"/>
        <a:ext cx="10474764" cy="2407140"/>
      </dsp:txXfrm>
    </dsp:sp>
    <dsp:sp modelId="{516BB909-E8A2-4E34-B90B-B975A9A4C72B}">
      <dsp:nvSpPr>
        <dsp:cNvPr id="0" name=""/>
        <dsp:cNvSpPr/>
      </dsp:nvSpPr>
      <dsp:spPr>
        <a:xfrm>
          <a:off x="0" y="10060766"/>
          <a:ext cx="14005655" cy="3776014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kern="1200" dirty="0"/>
        </a:p>
      </dsp:txBody>
      <dsp:txXfrm>
        <a:off x="110596" y="10171362"/>
        <a:ext cx="10332084" cy="3554822"/>
      </dsp:txXfrm>
    </dsp:sp>
    <dsp:sp modelId="{7E889861-818A-4D51-BFE5-5FC6F02EEA55}">
      <dsp:nvSpPr>
        <dsp:cNvPr id="0" name=""/>
        <dsp:cNvSpPr/>
      </dsp:nvSpPr>
      <dsp:spPr>
        <a:xfrm>
          <a:off x="12222769" y="2920137"/>
          <a:ext cx="1215966" cy="19246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12496361" y="2920137"/>
        <a:ext cx="668782" cy="1623744"/>
      </dsp:txXfrm>
    </dsp:sp>
    <dsp:sp modelId="{A522A7EE-B48F-4B99-AEF6-62D7DE8F4072}">
      <dsp:nvSpPr>
        <dsp:cNvPr id="0" name=""/>
        <dsp:cNvSpPr/>
      </dsp:nvSpPr>
      <dsp:spPr>
        <a:xfrm>
          <a:off x="11999999" y="6177793"/>
          <a:ext cx="1440461" cy="205997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12324103" y="6177793"/>
        <a:ext cx="792253" cy="1703462"/>
      </dsp:txXfrm>
    </dsp:sp>
    <dsp:sp modelId="{B8CDAF42-F9D9-4FEA-870A-21656529E692}">
      <dsp:nvSpPr>
        <dsp:cNvPr id="0" name=""/>
        <dsp:cNvSpPr/>
      </dsp:nvSpPr>
      <dsp:spPr>
        <a:xfrm>
          <a:off x="11896873" y="9052701"/>
          <a:ext cx="1573249" cy="2016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12250854" y="9052701"/>
        <a:ext cx="865287" cy="1626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F8E19-E823-4CE6-B666-8E4828F67468}">
      <dsp:nvSpPr>
        <dsp:cNvPr id="0" name=""/>
        <dsp:cNvSpPr/>
      </dsp:nvSpPr>
      <dsp:spPr>
        <a:xfrm>
          <a:off x="0" y="1304383"/>
          <a:ext cx="3759844" cy="2255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Clinical Pharmacists</a:t>
          </a:r>
        </a:p>
      </dsp:txBody>
      <dsp:txXfrm>
        <a:off x="0" y="1304383"/>
        <a:ext cx="3759844" cy="2255906"/>
      </dsp:txXfrm>
    </dsp:sp>
    <dsp:sp modelId="{5FA5DC1E-7290-4A75-9E44-C7163EE434DB}">
      <dsp:nvSpPr>
        <dsp:cNvPr id="0" name=""/>
        <dsp:cNvSpPr/>
      </dsp:nvSpPr>
      <dsp:spPr>
        <a:xfrm>
          <a:off x="4135828" y="1304383"/>
          <a:ext cx="3759844" cy="2255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Ambulatory Care Clinics </a:t>
          </a:r>
        </a:p>
      </dsp:txBody>
      <dsp:txXfrm>
        <a:off x="4135828" y="1304383"/>
        <a:ext cx="3759844" cy="2255906"/>
      </dsp:txXfrm>
    </dsp:sp>
    <dsp:sp modelId="{305FAEFD-B275-42C8-8261-7566D12A12A8}">
      <dsp:nvSpPr>
        <dsp:cNvPr id="0" name=""/>
        <dsp:cNvSpPr/>
      </dsp:nvSpPr>
      <dsp:spPr>
        <a:xfrm>
          <a:off x="8271656" y="1304383"/>
          <a:ext cx="3759844" cy="2255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Drug Safety </a:t>
          </a:r>
        </a:p>
      </dsp:txBody>
      <dsp:txXfrm>
        <a:off x="8271656" y="1304383"/>
        <a:ext cx="3759844" cy="2255906"/>
      </dsp:txXfrm>
    </dsp:sp>
    <dsp:sp modelId="{83F35817-E989-44E9-93AA-5B5EA655418B}">
      <dsp:nvSpPr>
        <dsp:cNvPr id="0" name=""/>
        <dsp:cNvSpPr/>
      </dsp:nvSpPr>
      <dsp:spPr>
        <a:xfrm>
          <a:off x="0" y="3936274"/>
          <a:ext cx="3759844" cy="2255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Formulary Management</a:t>
          </a:r>
        </a:p>
      </dsp:txBody>
      <dsp:txXfrm>
        <a:off x="0" y="3936274"/>
        <a:ext cx="3759844" cy="2255906"/>
      </dsp:txXfrm>
    </dsp:sp>
    <dsp:sp modelId="{B30F6B51-484C-422B-B718-D3C6110E0F36}">
      <dsp:nvSpPr>
        <dsp:cNvPr id="0" name=""/>
        <dsp:cNvSpPr/>
      </dsp:nvSpPr>
      <dsp:spPr>
        <a:xfrm>
          <a:off x="4135828" y="3936274"/>
          <a:ext cx="3759844" cy="2255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Investigational Drug Services </a:t>
          </a:r>
        </a:p>
      </dsp:txBody>
      <dsp:txXfrm>
        <a:off x="4135828" y="3936274"/>
        <a:ext cx="3759844" cy="2255906"/>
      </dsp:txXfrm>
    </dsp:sp>
    <dsp:sp modelId="{7226B90B-764A-4C63-9FC3-BD79E54DED95}">
      <dsp:nvSpPr>
        <dsp:cNvPr id="0" name=""/>
        <dsp:cNvSpPr/>
      </dsp:nvSpPr>
      <dsp:spPr>
        <a:xfrm>
          <a:off x="8271656" y="3936274"/>
          <a:ext cx="3759844" cy="2255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Specialized Clinics </a:t>
          </a:r>
        </a:p>
      </dsp:txBody>
      <dsp:txXfrm>
        <a:off x="8271656" y="3936274"/>
        <a:ext cx="3759844" cy="2255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4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1089600" cy="2514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6400800" y="3588603"/>
            <a:ext cx="310896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852160"/>
            <a:ext cx="128016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143000" y="7071360"/>
            <a:ext cx="128016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5032736"/>
            <a:ext cx="128016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251936"/>
            <a:ext cx="128016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5831800"/>
            <a:ext cx="128016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852160"/>
            <a:ext cx="128016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071360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1948160"/>
            <a:ext cx="128016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5544800" y="23469600"/>
            <a:ext cx="128016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583180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85216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071360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5837408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831800"/>
            <a:ext cx="128016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2" name="Instructions"/>
          <p:cNvSpPr/>
          <p:nvPr userDrawn="1"/>
        </p:nvSpPr>
        <p:spPr>
          <a:xfrm>
            <a:off x="43891200" y="2552699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formatted for you.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add or remove bullet points from text, just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or body text, just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pictures instead of ours? No problem! Just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right-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a picture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choose Change Picture. Maintain the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proportion of pictures as you r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esize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by dragging a corner.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>
          <p15:clr>
            <a:srgbClr val="A4A3A4"/>
          </p15:clr>
        </p15:guide>
        <p15:guide id="2" pos="18480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438912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0" y="990600"/>
            <a:ext cx="31089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720">
          <p15:clr>
            <a:srgbClr val="A4A3A4"/>
          </p15:clr>
        </p15:guide>
        <p15:guide id="3" pos="26928">
          <p15:clr>
            <a:srgbClr val="A4A3A4"/>
          </p15:clr>
        </p15:guide>
        <p15:guide id="4" pos="13824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diagramQuickStyle" Target="../diagrams/quickStyle3.xml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diagramData" Target="../diagrams/data3.xml"/><Relationship Id="rId10" Type="http://schemas.openxmlformats.org/officeDocument/2006/relationships/diagramData" Target="../diagrams/data2.xml"/><Relationship Id="rId19" Type="http://schemas.microsoft.com/office/2007/relationships/diagramDrawing" Target="../diagrams/drawing3.xml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40537" y="118332"/>
            <a:ext cx="31827448" cy="2514540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FFC000"/>
                </a:solidFill>
              </a:rPr>
              <a:t>Meeting the Competencies: Innovation in Design and Training Modules for Global Pharmacy Practitioners through </a:t>
            </a:r>
            <a:r>
              <a:rPr lang="en-US" sz="7200" dirty="0" err="1">
                <a:solidFill>
                  <a:srgbClr val="FFC000"/>
                </a:solidFill>
              </a:rPr>
              <a:t>Pharmabridge</a:t>
            </a:r>
            <a:r>
              <a:rPr lang="en-US" sz="7200" dirty="0">
                <a:solidFill>
                  <a:srgbClr val="FFC000"/>
                </a:solidFill>
              </a:rPr>
              <a:t> Program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6400800" y="2632872"/>
            <a:ext cx="31089600" cy="2067631"/>
          </a:xfrm>
        </p:spPr>
        <p:txBody>
          <a:bodyPr/>
          <a:lstStyle/>
          <a:p>
            <a:pPr algn="ctr"/>
            <a:r>
              <a:rPr lang="en-US" sz="4000" b="1" dirty="0"/>
              <a:t>  </a:t>
            </a:r>
            <a:r>
              <a:rPr lang="en-US" sz="4000" b="1" dirty="0" err="1"/>
              <a:t>Ansong</a:t>
            </a:r>
            <a:r>
              <a:rPr lang="en-US" sz="4000" b="1" dirty="0"/>
              <a:t>, Miriam, </a:t>
            </a:r>
            <a:r>
              <a:rPr lang="en-US" sz="4000" b="1" dirty="0" err="1"/>
              <a:t>Pharm.D</a:t>
            </a:r>
            <a:r>
              <a:rPr lang="en-US" sz="4000" b="1" dirty="0"/>
              <a:t>., E.MBA, Mohan, </a:t>
            </a:r>
            <a:r>
              <a:rPr lang="en-US" sz="4000" b="1" dirty="0" err="1"/>
              <a:t>Linu</a:t>
            </a:r>
            <a:r>
              <a:rPr lang="en-US" sz="4000" b="1" dirty="0"/>
              <a:t>, </a:t>
            </a:r>
            <a:r>
              <a:rPr lang="en-US" sz="4000" b="1" dirty="0" err="1"/>
              <a:t>MPharm</a:t>
            </a:r>
            <a:r>
              <a:rPr lang="en-US" sz="4000" b="1" dirty="0"/>
              <a:t>,  </a:t>
            </a:r>
            <a:r>
              <a:rPr lang="en-US" sz="4000" b="1" dirty="0" err="1"/>
              <a:t>Agathe</a:t>
            </a:r>
            <a:r>
              <a:rPr lang="en-US" sz="4000" b="1" dirty="0"/>
              <a:t> </a:t>
            </a:r>
            <a:r>
              <a:rPr lang="en-US" sz="4000" b="1" dirty="0" err="1"/>
              <a:t>Wehri</a:t>
            </a:r>
            <a:r>
              <a:rPr lang="en-US" sz="4000" b="1" dirty="0"/>
              <a:t>, </a:t>
            </a:r>
            <a:r>
              <a:rPr lang="en-US" sz="4000" b="1" dirty="0" err="1"/>
              <a:t>RPh</a:t>
            </a:r>
            <a:r>
              <a:rPr lang="en-US" sz="4000" b="1" dirty="0"/>
              <a:t> ; Cedarville University School of Pharmacy &amp; </a:t>
            </a:r>
            <a:r>
              <a:rPr lang="en-IN" sz="4000" b="1" dirty="0"/>
              <a:t>Al </a:t>
            </a:r>
            <a:r>
              <a:rPr lang="en-IN" sz="4000" b="1" dirty="0" err="1"/>
              <a:t>Shifa</a:t>
            </a:r>
            <a:r>
              <a:rPr lang="en-IN" sz="4000" b="1" dirty="0"/>
              <a:t> College of   Pharmacy</a:t>
            </a:r>
          </a:p>
          <a:p>
            <a:pPr algn="ctr"/>
            <a:r>
              <a:rPr lang="en-IN" sz="4000" b="1" dirty="0"/>
              <a:t>FIP-International Pharmaceutical Federation Conference 2015 </a:t>
            </a:r>
            <a:endParaRPr lang="en-US" sz="4000" b="1" dirty="0"/>
          </a:p>
          <a:p>
            <a:endParaRPr lang="en-US" sz="4000" b="1" dirty="0"/>
          </a:p>
          <a:p>
            <a:pPr algn="ctr"/>
            <a:r>
              <a:rPr lang="en-US" sz="4000" b="1" dirty="0"/>
              <a:t> FIP-International Pharmaceutical Federation 2015 Conference</a:t>
            </a:r>
          </a:p>
          <a:p>
            <a:endParaRPr lang="en-US" sz="3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82470" y="5750732"/>
            <a:ext cx="12801600" cy="1219200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background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/>
          </p:nvPr>
        </p:nvSpPr>
        <p:spPr>
          <a:xfrm>
            <a:off x="1043043" y="24639684"/>
            <a:ext cx="12801600" cy="4572000"/>
          </a:xfrm>
        </p:spPr>
        <p:txBody>
          <a:bodyPr/>
          <a:lstStyle/>
          <a:p>
            <a:r>
              <a:rPr lang="en-US" sz="3600" dirty="0"/>
              <a:t>Assess the quality and set outcomes in training candidates through a multi-pedagogical modules in an academic-based and institutional pharmacy setting </a:t>
            </a:r>
          </a:p>
          <a:p>
            <a:r>
              <a:rPr lang="en-US" sz="3600" dirty="0"/>
              <a:t>To develop and implement certain pharmacy practice experiential aspects in Pharm D curriculum in Kerala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982470" y="13668281"/>
            <a:ext cx="12801600" cy="1219200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Rationale 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5"/>
          </p:nvPr>
        </p:nvSpPr>
        <p:spPr>
          <a:xfrm>
            <a:off x="15544799" y="22598770"/>
            <a:ext cx="12801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Three Core Areas for implementation in Kerala were identified:</a:t>
            </a:r>
          </a:p>
          <a:p>
            <a:pPr marL="0" indent="0">
              <a:buNone/>
            </a:pPr>
            <a:r>
              <a:rPr lang="en-US" sz="3600" b="1" dirty="0"/>
              <a:t>Clinical Practice , Medication Therapy Management(MTM), and Experiential Education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82470" y="23011956"/>
            <a:ext cx="12801600" cy="1219200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>
                <a:solidFill>
                  <a:srgbClr val="FFC000"/>
                </a:solidFill>
              </a:rPr>
              <a:t>objectives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26"/>
          </p:nvPr>
        </p:nvSpPr>
        <p:spPr>
          <a:xfrm>
            <a:off x="29900877" y="28752800"/>
            <a:ext cx="12801600" cy="4572000"/>
          </a:xfrm>
        </p:spPr>
        <p:txBody>
          <a:bodyPr>
            <a:normAutofit/>
          </a:bodyPr>
          <a:lstStyle/>
          <a:p>
            <a:r>
              <a:rPr lang="en-US" sz="3600" dirty="0"/>
              <a:t>Pedagogical approaches to advanced training and exchange programs can be successfully implemented with institutions abroad. </a:t>
            </a:r>
          </a:p>
          <a:p>
            <a:r>
              <a:rPr lang="en-US" sz="3600" dirty="0"/>
              <a:t>Implementation of core areas will help develop young professionals with international standards in India.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15568607" y="5750732"/>
            <a:ext cx="12801600" cy="1219200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methods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3"/>
          </p:nvPr>
        </p:nvSpPr>
        <p:spPr>
          <a:xfrm>
            <a:off x="454137" y="7239761"/>
            <a:ext cx="12801600" cy="6052759"/>
          </a:xfrm>
        </p:spPr>
        <p:txBody>
          <a:bodyPr>
            <a:normAutofit fontScale="47500" lnSpcReduction="20000"/>
          </a:bodyPr>
          <a:lstStyle/>
          <a:p>
            <a:pPr lvl="1"/>
            <a:r>
              <a:rPr lang="en-US" sz="7600" dirty="0"/>
              <a:t>Pharmacists are essential to the health care system in Kerala, India </a:t>
            </a:r>
          </a:p>
          <a:p>
            <a:pPr lvl="1"/>
            <a:r>
              <a:rPr lang="en-US" sz="7600" dirty="0"/>
              <a:t>The current Pharm D program in Kerala, India has significant limitations including; a lack of experiential training in community pharmacy, hospital pharmacy, specialized clinics, public health, inadequate preceptor supervision, and underexposure to modern technologies.</a:t>
            </a:r>
          </a:p>
          <a:p>
            <a:pPr lvl="1"/>
            <a:r>
              <a:rPr lang="en-US" sz="7600" dirty="0"/>
              <a:t>The </a:t>
            </a:r>
            <a:r>
              <a:rPr lang="en-US" sz="7600" dirty="0" err="1"/>
              <a:t>Pharmabridge</a:t>
            </a:r>
            <a:r>
              <a:rPr lang="en-US" sz="7600" dirty="0"/>
              <a:t> program aims to strengthen pharmaceutical services and pharmacy education in developing and transitional countries through coordinated support from established pharmacy settings in more advanced countries.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1"/>
          </p:nvPr>
        </p:nvSpPr>
        <p:spPr>
          <a:xfrm>
            <a:off x="15421687" y="21423698"/>
            <a:ext cx="12801600" cy="1219200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results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29900877" y="27170770"/>
            <a:ext cx="12801600" cy="1219200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>
                <a:solidFill>
                  <a:srgbClr val="FFC000"/>
                </a:solidFill>
              </a:rPr>
              <a:t>conclusions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3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113" y="19514820"/>
            <a:ext cx="5122949" cy="3173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0" y="15626107"/>
            <a:ext cx="134548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4930" lvl="1" indent="-5715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Many training sites for </a:t>
            </a:r>
            <a:r>
              <a:rPr lang="en-US" sz="3600" dirty="0" err="1"/>
              <a:t>Pharmabridge</a:t>
            </a:r>
            <a:r>
              <a:rPr lang="en-US" sz="3600" dirty="0"/>
              <a:t> have created unique programs and experiences specific for each location</a:t>
            </a:r>
          </a:p>
          <a:p>
            <a:pPr marL="2414930" lvl="1" indent="-5715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However, literature is lacking in regards to different pedagogies  used for these programs </a:t>
            </a:r>
          </a:p>
          <a:p>
            <a:pPr marL="2414930" lvl="1" indent="-5715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600" dirty="0" err="1"/>
              <a:t>Linu</a:t>
            </a:r>
            <a:r>
              <a:rPr lang="en-US" sz="3600" dirty="0"/>
              <a:t> Mohan P, an assistant professor at Al </a:t>
            </a:r>
            <a:r>
              <a:rPr lang="en-US" sz="3600" dirty="0" err="1"/>
              <a:t>Shifa</a:t>
            </a:r>
            <a:r>
              <a:rPr lang="en-US" sz="3600" dirty="0"/>
              <a:t> College of Pharmacy in Kerala partnered with Cedarville University to accomplish the goals of the </a:t>
            </a:r>
            <a:r>
              <a:rPr lang="en-US" sz="3600" dirty="0" err="1"/>
              <a:t>Pharmabridge</a:t>
            </a:r>
            <a:r>
              <a:rPr lang="en-US" sz="3600" dirty="0"/>
              <a:t> program through multi-disciplinary exposure to  pedagogies.</a:t>
            </a:r>
          </a:p>
        </p:txBody>
      </p:sp>
      <p:pic>
        <p:nvPicPr>
          <p:cNvPr id="1026" name="Picture 2" descr="Medication Therapy Management Services Circle Diagr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9360" y="7058757"/>
            <a:ext cx="11040785" cy="785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662786759"/>
              </p:ext>
            </p:extLst>
          </p:nvPr>
        </p:nvGraphicFramePr>
        <p:xfrm>
          <a:off x="30173557" y="16282642"/>
          <a:ext cx="12692724" cy="6841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604157" y="13720826"/>
            <a:ext cx="3505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Image from </a:t>
            </a:r>
            <a:r>
              <a:rPr lang="en-US" sz="1800" dirty="0" err="1"/>
              <a:t>APhA</a:t>
            </a:r>
            <a:endParaRPr lang="en-US" sz="1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554200" y="4978400"/>
            <a:ext cx="36443" cy="27940000"/>
          </a:xfrm>
          <a:prstGeom prst="line">
            <a:avLst/>
          </a:prstGeom>
          <a:ln w="889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337000" y="4978400"/>
            <a:ext cx="122583" cy="27940000"/>
          </a:xfrm>
          <a:prstGeom prst="line">
            <a:avLst/>
          </a:prstGeom>
          <a:ln w="889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482250749"/>
              </p:ext>
            </p:extLst>
          </p:nvPr>
        </p:nvGraphicFramePr>
        <p:xfrm>
          <a:off x="14905929" y="6711257"/>
          <a:ext cx="15565990" cy="1417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5520994" y="7530472"/>
            <a:ext cx="12493737" cy="2339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u="sng" dirty="0">
                <a:solidFill>
                  <a:schemeClr val="bg1"/>
                </a:solidFill>
              </a:rPr>
              <a:t>Preparation: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Goals &amp; outcomes were set, reviewed and agreed upon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Training Manual was created detailing the pedagogical approach to the training modules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08845" y="10593732"/>
            <a:ext cx="122722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u="sng" dirty="0">
                <a:solidFill>
                  <a:schemeClr val="bg1"/>
                </a:solidFill>
              </a:rPr>
              <a:t>List of Modules:</a:t>
            </a:r>
          </a:p>
          <a:p>
            <a:pPr lvl="0"/>
            <a:r>
              <a:rPr lang="en-US" sz="3600" dirty="0">
                <a:solidFill>
                  <a:schemeClr val="bg1"/>
                </a:solidFill>
              </a:rPr>
              <a:t>Clinical Practice, Education and Training, Health Information Technology, Research and Certifications programs. Certification programs included: Medication Therapy Management, Health Insurance and Accountability Act (HIPPA), and Immunization</a:t>
            </a:r>
          </a:p>
          <a:p>
            <a:endParaRPr lang="en-US" sz="6000" dirty="0" err="1"/>
          </a:p>
        </p:txBody>
      </p:sp>
      <p:sp>
        <p:nvSpPr>
          <p:cNvPr id="28" name="TextBox 27"/>
          <p:cNvSpPr txBox="1"/>
          <p:nvPr/>
        </p:nvSpPr>
        <p:spPr>
          <a:xfrm>
            <a:off x="15363688" y="14035075"/>
            <a:ext cx="1203957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u="sng" dirty="0">
                <a:solidFill>
                  <a:schemeClr val="bg1"/>
                </a:solidFill>
              </a:rPr>
              <a:t>List of Locations:</a:t>
            </a:r>
          </a:p>
          <a:p>
            <a:pPr lvl="0"/>
            <a:r>
              <a:rPr lang="en-US" sz="3600" dirty="0">
                <a:solidFill>
                  <a:schemeClr val="bg1"/>
                </a:solidFill>
              </a:rPr>
              <a:t>Cedarville University campus and drug information center, three clinical patient care sites, a center for informatics, three community pharmacy practice sites</a:t>
            </a:r>
          </a:p>
          <a:p>
            <a:endParaRPr lang="en-US" sz="6000" dirty="0" err="1"/>
          </a:p>
        </p:txBody>
      </p:sp>
      <p:sp>
        <p:nvSpPr>
          <p:cNvPr id="35" name="TextBox 34"/>
          <p:cNvSpPr txBox="1"/>
          <p:nvPr/>
        </p:nvSpPr>
        <p:spPr>
          <a:xfrm>
            <a:off x="15311371" y="17075667"/>
            <a:ext cx="133160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400" b="1" u="sng" dirty="0">
                <a:solidFill>
                  <a:schemeClr val="bg1"/>
                </a:solidFill>
              </a:rPr>
              <a:t>Implementation:</a:t>
            </a:r>
          </a:p>
          <a:p>
            <a:pPr lvl="0"/>
            <a:r>
              <a:rPr lang="en-US" sz="3200" dirty="0">
                <a:solidFill>
                  <a:schemeClr val="bg1"/>
                </a:solidFill>
              </a:rPr>
              <a:t>Trainings included at least two modules weekly at the respective sites</a:t>
            </a:r>
          </a:p>
          <a:p>
            <a:pPr lvl="0"/>
            <a:r>
              <a:rPr lang="en-US" sz="3200" dirty="0">
                <a:solidFill>
                  <a:schemeClr val="bg1"/>
                </a:solidFill>
              </a:rPr>
              <a:t>Weekly Cross sectional Interview questionnaire was completed to assess the candidate’s experience based on outcomes. The trainers used a similar tool to provide feedback on  candidate’s performance. Final assessments of modules outcomes were completed by the candidate at the end of the program to identify areas for implementation in </a:t>
            </a:r>
            <a:r>
              <a:rPr lang="en-US" sz="3200" dirty="0" err="1">
                <a:solidFill>
                  <a:schemeClr val="bg1"/>
                </a:solidFill>
              </a:rPr>
              <a:t>Kerla</a:t>
            </a:r>
            <a:r>
              <a:rPr lang="en-US" sz="3200" dirty="0">
                <a:solidFill>
                  <a:schemeClr val="bg1"/>
                </a:solidFill>
              </a:rPr>
              <a:t>.  </a:t>
            </a:r>
          </a:p>
          <a:p>
            <a:endParaRPr lang="en-US" sz="2400" dirty="0" err="1"/>
          </a:p>
        </p:txBody>
      </p:sp>
      <p:sp>
        <p:nvSpPr>
          <p:cNvPr id="5" name="TextBox 4"/>
          <p:cNvSpPr txBox="1"/>
          <p:nvPr/>
        </p:nvSpPr>
        <p:spPr>
          <a:xfrm>
            <a:off x="30173557" y="15202858"/>
            <a:ext cx="131821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solidFill>
                  <a:schemeClr val="accent2">
                    <a:lumMod val="75000"/>
                  </a:schemeClr>
                </a:solidFill>
              </a:rPr>
              <a:t>Core Area 3: Experiential Education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607101" y="25597991"/>
            <a:ext cx="96164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u="sng" dirty="0">
                <a:solidFill>
                  <a:schemeClr val="accent2">
                    <a:lumMod val="75000"/>
                  </a:schemeClr>
                </a:solidFill>
              </a:rPr>
              <a:t>Core Area 1: Clinical Practice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769463" y="5560346"/>
            <a:ext cx="135862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u="sng" dirty="0">
                <a:solidFill>
                  <a:schemeClr val="accent2">
                    <a:lumMod val="75000"/>
                  </a:schemeClr>
                </a:solidFill>
              </a:rPr>
              <a:t>Core Area 2: Medication Therapy Management</a:t>
            </a: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41" name="Diagram 40"/>
          <p:cNvGraphicFramePr/>
          <p:nvPr>
            <p:extLst>
              <p:ext uri="{D42A27DB-BD31-4B8C-83A1-F6EECF244321}">
                <p14:modId xmlns:p14="http://schemas.microsoft.com/office/powerpoint/2010/main" val="1317861608"/>
              </p:ext>
            </p:extLst>
          </p:nvPr>
        </p:nvGraphicFramePr>
        <p:xfrm>
          <a:off x="16080575" y="25951570"/>
          <a:ext cx="12031501" cy="7496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33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43113" y="28752800"/>
            <a:ext cx="12801600" cy="1657638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Acknowledgements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3043" y="30410438"/>
            <a:ext cx="10214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err="1"/>
              <a:t>Agathe</a:t>
            </a:r>
            <a:r>
              <a:rPr lang="en-US" sz="3600" dirty="0"/>
              <a:t> </a:t>
            </a:r>
            <a:r>
              <a:rPr lang="en-US" sz="3600" dirty="0" err="1"/>
              <a:t>Wehri</a:t>
            </a:r>
            <a:r>
              <a:rPr lang="en-US" sz="3600" dirty="0"/>
              <a:t>, Cedarville University SOP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References are available upon request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34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29995930" y="23960880"/>
            <a:ext cx="12801600" cy="1219200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Limitations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162322" y="25454282"/>
            <a:ext cx="1127840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Limitations: One month limited time for </a:t>
            </a:r>
            <a:r>
              <a:rPr lang="en-US" sz="3600" dirty="0" err="1"/>
              <a:t>Pharmabridge</a:t>
            </a:r>
            <a:r>
              <a:rPr lang="en-US" sz="3600" dirty="0"/>
              <a:t> </a:t>
            </a:r>
          </a:p>
          <a:p>
            <a:r>
              <a:rPr lang="en-US" sz="3600" dirty="0"/>
              <a:t>       Exposure 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19F2D08D-79A6-5A03-75AD-160EA153DF5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43114" y="1127175"/>
            <a:ext cx="3476486" cy="342480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92764C6-DDE5-25F7-001D-71720ADE8E4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8865914" y="1103627"/>
            <a:ext cx="3476486" cy="342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Custom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0D2C3E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560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Medical Poster</vt:lpstr>
      <vt:lpstr>Meeting the Competencies: Innovation in Design and Training Modules for Global Pharmacy Practitioners through Pharmabridge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2015-06-17T20:54:33Z</dcterms:created>
  <dcterms:modified xsi:type="dcterms:W3CDTF">2023-08-31T01:16:34Z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